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a:p>
        </p:txBody>
      </p:sp>
      <p:sp>
        <p:nvSpPr>
          <p:cNvPr id="350" name="Shape 350"/>
          <p:cNvSpPr/>
          <p:nvPr>
            <p:ph type="body" sz="quarter" idx="1"/>
          </p:nvPr>
        </p:nvSpPr>
        <p:spPr>
          <a:prstGeom prst="rect">
            <a:avLst/>
          </a:prstGeom>
        </p:spPr>
        <p:txBody>
          <a:bodyPr/>
          <a:lstStyle/>
          <a:p>
            <a:pPr/>
            <a:r>
              <a:rPr>
                <a:latin typeface="+mj-lt"/>
                <a:ea typeface="+mj-ea"/>
                <a:cs typeface="+mj-cs"/>
                <a:sym typeface="Helvetica"/>
              </a:rPr>
              <a:t>グランゼコール　約</a:t>
            </a:r>
            <a:r>
              <a:t>223</a:t>
            </a:r>
            <a:r>
              <a:rPr>
                <a:latin typeface="+mj-lt"/>
                <a:ea typeface="+mj-ea"/>
                <a:cs typeface="+mj-cs"/>
                <a:sym typeface="Helvetica"/>
              </a:rPr>
              <a:t>校、定員数十から</a:t>
            </a:r>
            <a:r>
              <a:t>200</a:t>
            </a:r>
            <a:r>
              <a:rPr>
                <a:latin typeface="+mj-lt"/>
                <a:ea typeface="+mj-ea"/>
                <a:cs typeface="+mj-cs"/>
                <a:sym typeface="Helvetica"/>
              </a:rPr>
              <a:t>、総定員でも</a:t>
            </a:r>
            <a:r>
              <a:t>1500</a:t>
            </a:r>
            <a:r>
              <a:rPr>
                <a:latin typeface="+mj-lt"/>
                <a:ea typeface="+mj-ea"/>
                <a:cs typeface="+mj-cs"/>
                <a:sym typeface="Helvetica"/>
              </a:rPr>
              <a:t>名ほど。（同世代の</a:t>
            </a:r>
            <a:r>
              <a:t>2-3%</a:t>
            </a:r>
            <a:r>
              <a:rPr>
                <a:latin typeface="+mj-lt"/>
                <a:ea typeface="+mj-ea"/>
                <a:cs typeface="+mj-cs"/>
                <a:sym typeface="Helvetica"/>
              </a:rPr>
              <a:t>が進学可能）</a:t>
            </a:r>
          </a:p>
          <a:p>
            <a:pPr/>
            <a:r>
              <a:rPr>
                <a:latin typeface="+mj-lt"/>
                <a:ea typeface="+mj-ea"/>
                <a:cs typeface="+mj-cs"/>
                <a:sym typeface="Helvetica"/>
              </a:rPr>
              <a:t>（もちろん、）カルロス・ゴーン氏も出身者。</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 スライド">
    <p:spTree>
      <p:nvGrpSpPr>
        <p:cNvPr id="1" name=""/>
        <p:cNvGrpSpPr/>
        <p:nvPr/>
      </p:nvGrpSpPr>
      <p:grpSpPr>
        <a:xfrm>
          <a:off x="0" y="0"/>
          <a:ext cx="0" cy="0"/>
          <a:chOff x="0" y="0"/>
          <a:chExt cx="0" cy="0"/>
        </a:xfrm>
      </p:grpSpPr>
      <p:sp>
        <p:nvSpPr>
          <p:cNvPr id="11" name="タイトルテキスト"/>
          <p:cNvSpPr txBox="1"/>
          <p:nvPr>
            <p:ph type="title"/>
          </p:nvPr>
        </p:nvSpPr>
        <p:spPr>
          <a:xfrm>
            <a:off x="685800" y="1597819"/>
            <a:ext cx="7772400" cy="1102520"/>
          </a:xfrm>
          <a:prstGeom prst="rect">
            <a:avLst/>
          </a:prstGeom>
        </p:spPr>
        <p:txBody>
          <a:bodyPr/>
          <a:lstStyle/>
          <a:p>
            <a:pPr/>
            <a:r>
              <a:t>タイトルテキスト</a:t>
            </a:r>
          </a:p>
        </p:txBody>
      </p:sp>
      <p:sp>
        <p:nvSpPr>
          <p:cNvPr id="12" name="本文レベル1…"/>
          <p:cNvSpPr txBox="1"/>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342900" algn="ctr">
              <a:buSzTx/>
              <a:buFontTx/>
              <a:buNone/>
              <a:defRPr>
                <a:solidFill>
                  <a:srgbClr val="888888"/>
                </a:solidFill>
              </a:defRPr>
            </a:lvl2pPr>
            <a:lvl3pPr marL="0" indent="685800" algn="ctr">
              <a:buSzTx/>
              <a:buFontTx/>
              <a:buNone/>
              <a:defRPr>
                <a:solidFill>
                  <a:srgbClr val="888888"/>
                </a:solidFill>
              </a:defRPr>
            </a:lvl3pPr>
            <a:lvl4pPr marL="0" indent="1028700" algn="ctr">
              <a:buSzTx/>
              <a:buFontTx/>
              <a:buNone/>
              <a:defRPr>
                <a:solidFill>
                  <a:srgbClr val="888888"/>
                </a:solidFill>
              </a:defRPr>
            </a:lvl4pPr>
            <a:lvl5pPr marL="0" indent="1371600" algn="ctr">
              <a:buSzTx/>
              <a:buFontTx/>
              <a:buNone/>
              <a:defRPr>
                <a:solidFill>
                  <a:srgbClr val="888888"/>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1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とコンテンツ">
    <p:spTree>
      <p:nvGrpSpPr>
        <p:cNvPr id="1" name=""/>
        <p:cNvGrpSpPr/>
        <p:nvPr/>
      </p:nvGrpSpPr>
      <p:grpSpPr>
        <a:xfrm>
          <a:off x="0" y="0"/>
          <a:ext cx="0" cy="0"/>
          <a:chOff x="0" y="0"/>
          <a:chExt cx="0" cy="0"/>
        </a:xfrm>
      </p:grpSpPr>
      <p:sp>
        <p:nvSpPr>
          <p:cNvPr id="20" name="タイトルテキスト"/>
          <p:cNvSpPr txBox="1"/>
          <p:nvPr>
            <p:ph type="title"/>
          </p:nvPr>
        </p:nvSpPr>
        <p:spPr>
          <a:prstGeom prst="rect">
            <a:avLst/>
          </a:prstGeom>
        </p:spPr>
        <p:txBody>
          <a:bodyPr/>
          <a:lstStyle/>
          <a:p>
            <a:pPr/>
            <a:r>
              <a:t>タイトルテキスト</a:t>
            </a:r>
          </a:p>
        </p:txBody>
      </p:sp>
      <p:sp>
        <p:nvSpPr>
          <p:cNvPr id="21" name="本文レベル1…"/>
          <p:cNvSpPr txBox="1"/>
          <p:nvPr>
            <p:ph type="body" idx="1"/>
          </p:nvPr>
        </p:nvSpPr>
        <p:spPr>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2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セクション見出し">
    <p:spTree>
      <p:nvGrpSpPr>
        <p:cNvPr id="1" name=""/>
        <p:cNvGrpSpPr/>
        <p:nvPr/>
      </p:nvGrpSpPr>
      <p:grpSpPr>
        <a:xfrm>
          <a:off x="0" y="0"/>
          <a:ext cx="0" cy="0"/>
          <a:chOff x="0" y="0"/>
          <a:chExt cx="0" cy="0"/>
        </a:xfrm>
      </p:grpSpPr>
      <p:sp>
        <p:nvSpPr>
          <p:cNvPr id="29" name="タイトルテキスト"/>
          <p:cNvSpPr txBox="1"/>
          <p:nvPr>
            <p:ph type="title"/>
          </p:nvPr>
        </p:nvSpPr>
        <p:spPr>
          <a:xfrm>
            <a:off x="722312" y="3305176"/>
            <a:ext cx="7772401" cy="1021557"/>
          </a:xfrm>
          <a:prstGeom prst="rect">
            <a:avLst/>
          </a:prstGeom>
        </p:spPr>
        <p:txBody>
          <a:bodyPr anchor="t"/>
          <a:lstStyle>
            <a:lvl1pPr algn="l">
              <a:defRPr b="1" cap="all" sz="3000"/>
            </a:lvl1pPr>
          </a:lstStyle>
          <a:p>
            <a:pPr/>
            <a:r>
              <a:t>タイトルテキスト</a:t>
            </a:r>
          </a:p>
        </p:txBody>
      </p:sp>
      <p:sp>
        <p:nvSpPr>
          <p:cNvPr id="30" name="本文レベル1…"/>
          <p:cNvSpPr txBox="1"/>
          <p:nvPr>
            <p:ph type="body" sz="quarter" idx="1"/>
          </p:nvPr>
        </p:nvSpPr>
        <p:spPr>
          <a:xfrm>
            <a:off x="722312" y="2180034"/>
            <a:ext cx="7772401" cy="1125141"/>
          </a:xfrm>
          <a:prstGeom prst="rect">
            <a:avLst/>
          </a:prstGeom>
        </p:spPr>
        <p:txBody>
          <a:bodyPr anchor="b"/>
          <a:lstStyle>
            <a:lvl1pPr marL="0" indent="0">
              <a:spcBef>
                <a:spcPts val="300"/>
              </a:spcBef>
              <a:buSzTx/>
              <a:buFontTx/>
              <a:buNone/>
              <a:defRPr sz="1500">
                <a:solidFill>
                  <a:srgbClr val="888888"/>
                </a:solidFill>
              </a:defRPr>
            </a:lvl1pPr>
            <a:lvl2pPr marL="0" indent="342900">
              <a:spcBef>
                <a:spcPts val="300"/>
              </a:spcBef>
              <a:buSzTx/>
              <a:buFontTx/>
              <a:buNone/>
              <a:defRPr sz="1500">
                <a:solidFill>
                  <a:srgbClr val="888888"/>
                </a:solidFill>
              </a:defRPr>
            </a:lvl2pPr>
            <a:lvl3pPr marL="0" indent="685800">
              <a:spcBef>
                <a:spcPts val="300"/>
              </a:spcBef>
              <a:buSzTx/>
              <a:buFontTx/>
              <a:buNone/>
              <a:defRPr sz="1500">
                <a:solidFill>
                  <a:srgbClr val="888888"/>
                </a:solidFill>
              </a:defRPr>
            </a:lvl3pPr>
            <a:lvl4pPr marL="0" indent="1028700">
              <a:spcBef>
                <a:spcPts val="300"/>
              </a:spcBef>
              <a:buSzTx/>
              <a:buFontTx/>
              <a:buNone/>
              <a:defRPr sz="1500">
                <a:solidFill>
                  <a:srgbClr val="888888"/>
                </a:solidFill>
              </a:defRPr>
            </a:lvl4pPr>
            <a:lvl5pPr marL="0" indent="1371600">
              <a:spcBef>
                <a:spcPts val="300"/>
              </a:spcBef>
              <a:buSzTx/>
              <a:buFontTx/>
              <a:buNone/>
              <a:defRPr sz="1500">
                <a:solidFill>
                  <a:srgbClr val="888888"/>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3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つのコンテンツ">
    <p:spTree>
      <p:nvGrpSpPr>
        <p:cNvPr id="1" name=""/>
        <p:cNvGrpSpPr/>
        <p:nvPr/>
      </p:nvGrpSpPr>
      <p:grpSpPr>
        <a:xfrm>
          <a:off x="0" y="0"/>
          <a:ext cx="0" cy="0"/>
          <a:chOff x="0" y="0"/>
          <a:chExt cx="0" cy="0"/>
        </a:xfrm>
      </p:grpSpPr>
      <p:sp>
        <p:nvSpPr>
          <p:cNvPr id="38" name="タイトルテキスト"/>
          <p:cNvSpPr txBox="1"/>
          <p:nvPr>
            <p:ph type="title"/>
          </p:nvPr>
        </p:nvSpPr>
        <p:spPr>
          <a:prstGeom prst="rect">
            <a:avLst/>
          </a:prstGeom>
        </p:spPr>
        <p:txBody>
          <a:bodyPr/>
          <a:lstStyle/>
          <a:p>
            <a:pPr/>
            <a:r>
              <a:t>タイトルテキスト</a:t>
            </a:r>
          </a:p>
        </p:txBody>
      </p:sp>
      <p:sp>
        <p:nvSpPr>
          <p:cNvPr id="39" name="本文レベル1…"/>
          <p:cNvSpPr txBox="1"/>
          <p:nvPr>
            <p:ph type="body" sz="half" idx="1"/>
          </p:nvPr>
        </p:nvSpPr>
        <p:spPr>
          <a:xfrm>
            <a:off x="457200" y="1200150"/>
            <a:ext cx="4038600" cy="3394473"/>
          </a:xfrm>
          <a:prstGeom prst="rect">
            <a:avLst/>
          </a:prstGeom>
        </p:spPr>
        <p:txBody>
          <a:bodyPr/>
          <a:lstStyle>
            <a:lvl1pPr>
              <a:defRPr sz="2100"/>
            </a:lvl1pPr>
            <a:lvl2pPr marL="592931" indent="-250031">
              <a:defRPr sz="2100"/>
            </a:lvl2pPr>
            <a:lvl3pPr marL="925830" indent="-240030">
              <a:defRPr sz="2100"/>
            </a:lvl3pPr>
            <a:lvl4pPr marL="1305657" indent="-276957">
              <a:defRPr sz="2100"/>
            </a:lvl4pPr>
            <a:lvl5pPr marL="1648557" indent="-276957">
              <a:defRPr sz="2100"/>
            </a:lvl5pPr>
          </a:lstStyle>
          <a:p>
            <a:pPr/>
            <a:r>
              <a:t>本文レベル1</a:t>
            </a:r>
          </a:p>
          <a:p>
            <a:pPr lvl="1"/>
            <a:r>
              <a:t>本文レベル2</a:t>
            </a:r>
          </a:p>
          <a:p>
            <a:pPr lvl="2"/>
            <a:r>
              <a:t>本文レベル3</a:t>
            </a:r>
          </a:p>
          <a:p>
            <a:pPr lvl="3"/>
            <a:r>
              <a:t>本文レベル4</a:t>
            </a:r>
          </a:p>
          <a:p>
            <a:pPr lvl="4"/>
            <a:r>
              <a:t>本文レベル5</a:t>
            </a:r>
          </a:p>
        </p:txBody>
      </p:sp>
      <p:sp>
        <p:nvSpPr>
          <p:cNvPr id="4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較">
    <p:spTree>
      <p:nvGrpSpPr>
        <p:cNvPr id="1" name=""/>
        <p:cNvGrpSpPr/>
        <p:nvPr/>
      </p:nvGrpSpPr>
      <p:grpSpPr>
        <a:xfrm>
          <a:off x="0" y="0"/>
          <a:ext cx="0" cy="0"/>
          <a:chOff x="0" y="0"/>
          <a:chExt cx="0" cy="0"/>
        </a:xfrm>
      </p:grpSpPr>
      <p:sp>
        <p:nvSpPr>
          <p:cNvPr id="47" name="タイトルテキスト"/>
          <p:cNvSpPr txBox="1"/>
          <p:nvPr>
            <p:ph type="title"/>
          </p:nvPr>
        </p:nvSpPr>
        <p:spPr>
          <a:prstGeom prst="rect">
            <a:avLst/>
          </a:prstGeom>
        </p:spPr>
        <p:txBody>
          <a:bodyPr/>
          <a:lstStyle/>
          <a:p>
            <a:pPr/>
            <a:r>
              <a:t>タイトルテキスト</a:t>
            </a:r>
          </a:p>
        </p:txBody>
      </p:sp>
      <p:sp>
        <p:nvSpPr>
          <p:cNvPr id="48" name="本文レベル1…"/>
          <p:cNvSpPr txBox="1"/>
          <p:nvPr>
            <p:ph type="body" sz="quarter" idx="1"/>
          </p:nvPr>
        </p:nvSpPr>
        <p:spPr>
          <a:xfrm>
            <a:off x="457200" y="1151334"/>
            <a:ext cx="4040188" cy="479823"/>
          </a:xfrm>
          <a:prstGeom prst="rect">
            <a:avLst/>
          </a:prstGeom>
        </p:spPr>
        <p:txBody>
          <a:bodyPr anchor="b"/>
          <a:lstStyle>
            <a:lvl1pPr marL="0" indent="0">
              <a:spcBef>
                <a:spcPts val="400"/>
              </a:spcBef>
              <a:buSzTx/>
              <a:buFontTx/>
              <a:buNone/>
              <a:defRPr b="1" sz="1800"/>
            </a:lvl1pPr>
            <a:lvl2pPr marL="0" indent="342900">
              <a:spcBef>
                <a:spcPts val="400"/>
              </a:spcBef>
              <a:buSzTx/>
              <a:buFontTx/>
              <a:buNone/>
              <a:defRPr b="1" sz="1800"/>
            </a:lvl2pPr>
            <a:lvl3pPr marL="0" indent="685800">
              <a:spcBef>
                <a:spcPts val="400"/>
              </a:spcBef>
              <a:buSzTx/>
              <a:buFontTx/>
              <a:buNone/>
              <a:defRPr b="1" sz="1800"/>
            </a:lvl3pPr>
            <a:lvl4pPr marL="0" indent="1028700">
              <a:spcBef>
                <a:spcPts val="400"/>
              </a:spcBef>
              <a:buSzTx/>
              <a:buFontTx/>
              <a:buNone/>
              <a:defRPr b="1" sz="1800"/>
            </a:lvl4pPr>
            <a:lvl5pPr marL="0" indent="1371600">
              <a:spcBef>
                <a:spcPts val="400"/>
              </a:spcBef>
              <a:buSzTx/>
              <a:buFontTx/>
              <a:buNone/>
              <a:defRPr b="1" sz="1800"/>
            </a:lvl5pPr>
          </a:lstStyle>
          <a:p>
            <a:pPr/>
            <a:r>
              <a:t>本文レベル1</a:t>
            </a:r>
          </a:p>
          <a:p>
            <a:pPr lvl="1"/>
            <a:r>
              <a:t>本文レベル2</a:t>
            </a:r>
          </a:p>
          <a:p>
            <a:pPr lvl="2"/>
            <a:r>
              <a:t>本文レベル3</a:t>
            </a:r>
          </a:p>
          <a:p>
            <a:pPr lvl="3"/>
            <a:r>
              <a:t>本文レベル4</a:t>
            </a:r>
          </a:p>
          <a:p>
            <a:pPr lvl="4"/>
            <a:r>
              <a:t>本文レベル5</a:t>
            </a:r>
          </a:p>
        </p:txBody>
      </p:sp>
      <p:sp>
        <p:nvSpPr>
          <p:cNvPr id="49" name="テキスト プレースホルダー 4"/>
          <p:cNvSpPr/>
          <p:nvPr>
            <p:ph type="body" sz="quarter" idx="21"/>
          </p:nvPr>
        </p:nvSpPr>
        <p:spPr>
          <a:xfrm>
            <a:off x="4645026" y="1151334"/>
            <a:ext cx="4041776" cy="479823"/>
          </a:xfrm>
          <a:prstGeom prst="rect">
            <a:avLst/>
          </a:prstGeom>
        </p:spPr>
        <p:txBody>
          <a:bodyPr anchor="b"/>
          <a:lstStyle/>
          <a:p>
            <a:pPr marL="0" indent="0">
              <a:spcBef>
                <a:spcPts val="400"/>
              </a:spcBef>
              <a:buSzTx/>
              <a:buFontTx/>
              <a:buNone/>
              <a:defRPr b="1" sz="1800"/>
            </a:pPr>
          </a:p>
        </p:txBody>
      </p:sp>
      <p:sp>
        <p:nvSpPr>
          <p:cNvPr id="5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のみ">
    <p:spTree>
      <p:nvGrpSpPr>
        <p:cNvPr id="1" name=""/>
        <p:cNvGrpSpPr/>
        <p:nvPr/>
      </p:nvGrpSpPr>
      <p:grpSpPr>
        <a:xfrm>
          <a:off x="0" y="0"/>
          <a:ext cx="0" cy="0"/>
          <a:chOff x="0" y="0"/>
          <a:chExt cx="0" cy="0"/>
        </a:xfrm>
      </p:grpSpPr>
      <p:sp>
        <p:nvSpPr>
          <p:cNvPr id="57" name="タイトルテキスト"/>
          <p:cNvSpPr txBox="1"/>
          <p:nvPr>
            <p:ph type="title"/>
          </p:nvPr>
        </p:nvSpPr>
        <p:spPr>
          <a:prstGeom prst="rect">
            <a:avLst/>
          </a:prstGeom>
        </p:spPr>
        <p:txBody>
          <a:bodyPr/>
          <a:lstStyle/>
          <a:p>
            <a:pPr/>
            <a:r>
              <a:t>タイトルテキスト</a:t>
            </a:r>
          </a:p>
        </p:txBody>
      </p:sp>
      <p:sp>
        <p:nvSpPr>
          <p:cNvPr id="5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白紙">
    <p:spTree>
      <p:nvGrpSpPr>
        <p:cNvPr id="1" name=""/>
        <p:cNvGrpSpPr/>
        <p:nvPr/>
      </p:nvGrpSpPr>
      <p:grpSpPr>
        <a:xfrm>
          <a:off x="0" y="0"/>
          <a:ext cx="0" cy="0"/>
          <a:chOff x="0" y="0"/>
          <a:chExt cx="0" cy="0"/>
        </a:xfrm>
      </p:grpSpPr>
      <p:sp>
        <p:nvSpPr>
          <p:cNvPr id="6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付きの&#10;コンテンツ">
    <p:spTree>
      <p:nvGrpSpPr>
        <p:cNvPr id="1" name=""/>
        <p:cNvGrpSpPr/>
        <p:nvPr/>
      </p:nvGrpSpPr>
      <p:grpSpPr>
        <a:xfrm>
          <a:off x="0" y="0"/>
          <a:ext cx="0" cy="0"/>
          <a:chOff x="0" y="0"/>
          <a:chExt cx="0" cy="0"/>
        </a:xfrm>
      </p:grpSpPr>
      <p:sp>
        <p:nvSpPr>
          <p:cNvPr id="72" name="タイトルテキスト"/>
          <p:cNvSpPr txBox="1"/>
          <p:nvPr>
            <p:ph type="title"/>
          </p:nvPr>
        </p:nvSpPr>
        <p:spPr>
          <a:xfrm>
            <a:off x="457201" y="204786"/>
            <a:ext cx="3008314" cy="871539"/>
          </a:xfrm>
          <a:prstGeom prst="rect">
            <a:avLst/>
          </a:prstGeom>
        </p:spPr>
        <p:txBody>
          <a:bodyPr anchor="b"/>
          <a:lstStyle>
            <a:lvl1pPr algn="l">
              <a:defRPr b="1" sz="1500"/>
            </a:lvl1pPr>
          </a:lstStyle>
          <a:p>
            <a:pPr/>
            <a:r>
              <a:t>タイトルテキスト</a:t>
            </a:r>
          </a:p>
        </p:txBody>
      </p:sp>
      <p:sp>
        <p:nvSpPr>
          <p:cNvPr id="73" name="本文レベル1…"/>
          <p:cNvSpPr txBox="1"/>
          <p:nvPr>
            <p:ph type="body" idx="1"/>
          </p:nvPr>
        </p:nvSpPr>
        <p:spPr>
          <a:xfrm>
            <a:off x="3575050" y="204788"/>
            <a:ext cx="5111750" cy="4389836"/>
          </a:xfrm>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74" name="テキスト プレースホルダー 3"/>
          <p:cNvSpPr/>
          <p:nvPr>
            <p:ph type="body" sz="half" idx="21"/>
          </p:nvPr>
        </p:nvSpPr>
        <p:spPr>
          <a:xfrm>
            <a:off x="457200" y="1076326"/>
            <a:ext cx="3008315" cy="3518297"/>
          </a:xfrm>
          <a:prstGeom prst="rect">
            <a:avLst/>
          </a:prstGeom>
        </p:spPr>
        <p:txBody>
          <a:bodyPr/>
          <a:lstStyle/>
          <a:p>
            <a:pPr marL="0" indent="0">
              <a:spcBef>
                <a:spcPts val="200"/>
              </a:spcBef>
              <a:buSzTx/>
              <a:buFontTx/>
              <a:buNone/>
              <a:defRPr sz="1000"/>
            </a:pPr>
          </a:p>
        </p:txBody>
      </p:sp>
      <p:sp>
        <p:nvSpPr>
          <p:cNvPr id="7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付きの図">
    <p:spTree>
      <p:nvGrpSpPr>
        <p:cNvPr id="1" name=""/>
        <p:cNvGrpSpPr/>
        <p:nvPr/>
      </p:nvGrpSpPr>
      <p:grpSpPr>
        <a:xfrm>
          <a:off x="0" y="0"/>
          <a:ext cx="0" cy="0"/>
          <a:chOff x="0" y="0"/>
          <a:chExt cx="0" cy="0"/>
        </a:xfrm>
      </p:grpSpPr>
      <p:sp>
        <p:nvSpPr>
          <p:cNvPr id="82" name="タイトルテキスト"/>
          <p:cNvSpPr txBox="1"/>
          <p:nvPr>
            <p:ph type="title"/>
          </p:nvPr>
        </p:nvSpPr>
        <p:spPr>
          <a:xfrm>
            <a:off x="1792288" y="3600450"/>
            <a:ext cx="5486401" cy="425054"/>
          </a:xfrm>
          <a:prstGeom prst="rect">
            <a:avLst/>
          </a:prstGeom>
        </p:spPr>
        <p:txBody>
          <a:bodyPr anchor="b"/>
          <a:lstStyle>
            <a:lvl1pPr algn="l">
              <a:defRPr b="1" sz="1500"/>
            </a:lvl1pPr>
          </a:lstStyle>
          <a:p>
            <a:pPr/>
            <a:r>
              <a:t>タイトルテキスト</a:t>
            </a:r>
          </a:p>
        </p:txBody>
      </p:sp>
      <p:sp>
        <p:nvSpPr>
          <p:cNvPr id="83" name="図プレースホルダー 2"/>
          <p:cNvSpPr/>
          <p:nvPr>
            <p:ph type="pic" sz="half" idx="21"/>
          </p:nvPr>
        </p:nvSpPr>
        <p:spPr>
          <a:xfrm>
            <a:off x="1792288" y="459581"/>
            <a:ext cx="5486401" cy="3086101"/>
          </a:xfrm>
          <a:prstGeom prst="rect">
            <a:avLst/>
          </a:prstGeom>
        </p:spPr>
        <p:txBody>
          <a:bodyPr lIns="91439" rIns="91439">
            <a:noAutofit/>
          </a:bodyPr>
          <a:lstStyle/>
          <a:p>
            <a:pPr/>
          </a:p>
        </p:txBody>
      </p:sp>
      <p:sp>
        <p:nvSpPr>
          <p:cNvPr id="84" name="本文レベル1…"/>
          <p:cNvSpPr txBox="1"/>
          <p:nvPr>
            <p:ph type="body" sz="quarter" idx="1"/>
          </p:nvPr>
        </p:nvSpPr>
        <p:spPr>
          <a:xfrm>
            <a:off x="1792288" y="4025503"/>
            <a:ext cx="5486401" cy="603648"/>
          </a:xfrm>
          <a:prstGeom prst="rect">
            <a:avLst/>
          </a:prstGeom>
        </p:spPr>
        <p:txBody>
          <a:bodyPr/>
          <a:lstStyle>
            <a:lvl1pPr marL="0" indent="0">
              <a:spcBef>
                <a:spcPts val="200"/>
              </a:spcBef>
              <a:buSzTx/>
              <a:buFontTx/>
              <a:buNone/>
              <a:defRPr sz="1000"/>
            </a:lvl1pPr>
            <a:lvl2pPr marL="0" indent="342900">
              <a:spcBef>
                <a:spcPts val="200"/>
              </a:spcBef>
              <a:buSzTx/>
              <a:buFontTx/>
              <a:buNone/>
              <a:defRPr sz="1000"/>
            </a:lvl2pPr>
            <a:lvl3pPr marL="0" indent="685800">
              <a:spcBef>
                <a:spcPts val="200"/>
              </a:spcBef>
              <a:buSzTx/>
              <a:buFontTx/>
              <a:buNone/>
              <a:defRPr sz="1000"/>
            </a:lvl3pPr>
            <a:lvl4pPr marL="0" indent="1028700">
              <a:spcBef>
                <a:spcPts val="200"/>
              </a:spcBef>
              <a:buSzTx/>
              <a:buFontTx/>
              <a:buNone/>
              <a:defRPr sz="1000"/>
            </a:lvl4pPr>
            <a:lvl5pPr marL="0" indent="1371600">
              <a:spcBef>
                <a:spcPts val="200"/>
              </a:spcBef>
              <a:buSzTx/>
              <a:buFontTx/>
              <a:buNone/>
              <a:defRPr sz="1000"/>
            </a:lvl5pPr>
          </a:lstStyle>
          <a:p>
            <a:pPr/>
            <a:r>
              <a:t>本文レベル1</a:t>
            </a:r>
          </a:p>
          <a:p>
            <a:pPr lvl="1"/>
            <a:r>
              <a:t>本文レベル2</a:t>
            </a:r>
          </a:p>
          <a:p>
            <a:pPr lvl="2"/>
            <a:r>
              <a:t>本文レベル3</a:t>
            </a:r>
          </a:p>
          <a:p>
            <a:pPr lvl="3"/>
            <a:r>
              <a:t>本文レベル4</a:t>
            </a:r>
          </a:p>
          <a:p>
            <a:pPr lvl="4"/>
            <a:r>
              <a:t>本文レベル5</a:t>
            </a:r>
          </a:p>
        </p:txBody>
      </p:sp>
      <p:sp>
        <p:nvSpPr>
          <p:cNvPr id="8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タイトルテキスト"/>
          <p:cNvSpPr txBox="1"/>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タイトルテキスト</a:t>
            </a:r>
          </a:p>
        </p:txBody>
      </p:sp>
      <p:sp>
        <p:nvSpPr>
          <p:cNvPr id="3" name="本文レベル1…"/>
          <p:cNvSpPr txBox="1"/>
          <p:nvPr>
            <p:ph type="body" idx="1"/>
          </p:nvPr>
        </p:nvSpPr>
        <p:spPr>
          <a:xfrm>
            <a:off x="457200" y="1200150"/>
            <a:ext cx="8229600" cy="339447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4" name="スライド番号"/>
          <p:cNvSpPr txBox="1"/>
          <p:nvPr>
            <p:ph type="sldNum" sz="quarter" idx="2"/>
          </p:nvPr>
        </p:nvSpPr>
        <p:spPr>
          <a:xfrm>
            <a:off x="8466797" y="4801227"/>
            <a:ext cx="220003" cy="205915"/>
          </a:xfrm>
          <a:prstGeom prst="rect">
            <a:avLst/>
          </a:prstGeom>
          <a:ln w="12700">
            <a:miter lim="400000"/>
          </a:ln>
        </p:spPr>
        <p:txBody>
          <a:bodyPr wrap="none" lIns="45719" rIns="45719" anchor="ctr">
            <a:spAutoFit/>
          </a:bodyPr>
          <a:lstStyle>
            <a:lvl1pPr algn="r">
              <a:defRPr sz="9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3300" u="none">
          <a:solidFill>
            <a:srgbClr val="000000"/>
          </a:solidFill>
          <a:uFillTx/>
          <a:latin typeface="+mn-lt"/>
          <a:ea typeface="+mn-ea"/>
          <a:cs typeface="+mn-cs"/>
          <a:sym typeface="Calibri"/>
        </a:defRPr>
      </a:lvl5pPr>
      <a:lvl6pPr marL="0" marR="0" indent="342900" algn="ctr" defTabSz="914400" rtl="0" latinLnBrk="0">
        <a:lnSpc>
          <a:spcPct val="100000"/>
        </a:lnSpc>
        <a:spcBef>
          <a:spcPts val="0"/>
        </a:spcBef>
        <a:spcAft>
          <a:spcPts val="0"/>
        </a:spcAft>
        <a:buClrTx/>
        <a:buSzTx/>
        <a:buFontTx/>
        <a:buNone/>
        <a:tabLst/>
        <a:defRPr b="0" baseline="0" cap="none" i="0" spc="0" strike="noStrike" sz="3300" u="none">
          <a:solidFill>
            <a:srgbClr val="000000"/>
          </a:solidFill>
          <a:uFillTx/>
          <a:latin typeface="+mn-lt"/>
          <a:ea typeface="+mn-ea"/>
          <a:cs typeface="+mn-cs"/>
          <a:sym typeface="Calibri"/>
        </a:defRPr>
      </a:lvl6pPr>
      <a:lvl7pPr marL="0" marR="0" indent="685800" algn="ctr" defTabSz="914400" rtl="0" latinLnBrk="0">
        <a:lnSpc>
          <a:spcPct val="100000"/>
        </a:lnSpc>
        <a:spcBef>
          <a:spcPts val="0"/>
        </a:spcBef>
        <a:spcAft>
          <a:spcPts val="0"/>
        </a:spcAft>
        <a:buClrTx/>
        <a:buSzTx/>
        <a:buFontTx/>
        <a:buNone/>
        <a:tabLst/>
        <a:defRPr b="0" baseline="0" cap="none" i="0" spc="0" strike="noStrike" sz="3300" u="none">
          <a:solidFill>
            <a:srgbClr val="000000"/>
          </a:solidFill>
          <a:uFillTx/>
          <a:latin typeface="+mn-lt"/>
          <a:ea typeface="+mn-ea"/>
          <a:cs typeface="+mn-cs"/>
          <a:sym typeface="Calibri"/>
        </a:defRPr>
      </a:lvl7pPr>
      <a:lvl8pPr marL="0" marR="0" indent="1028700" algn="ctr" defTabSz="914400" rtl="0" latinLnBrk="0">
        <a:lnSpc>
          <a:spcPct val="100000"/>
        </a:lnSpc>
        <a:spcBef>
          <a:spcPts val="0"/>
        </a:spcBef>
        <a:spcAft>
          <a:spcPts val="0"/>
        </a:spcAft>
        <a:buClrTx/>
        <a:buSzTx/>
        <a:buFontTx/>
        <a:buNone/>
        <a:tabLst/>
        <a:defRPr b="0" baseline="0" cap="none" i="0" spc="0" strike="noStrike" sz="3300" u="none">
          <a:solidFill>
            <a:srgbClr val="000000"/>
          </a:solidFill>
          <a:uFillTx/>
          <a:latin typeface="+mn-lt"/>
          <a:ea typeface="+mn-ea"/>
          <a:cs typeface="+mn-cs"/>
          <a:sym typeface="Calibri"/>
        </a:defRPr>
      </a:lvl8pPr>
      <a:lvl9pPr marL="0" marR="0" indent="1371600" algn="ctr" defTabSz="914400" rtl="0" latinLnBrk="0">
        <a:lnSpc>
          <a:spcPct val="100000"/>
        </a:lnSpc>
        <a:spcBef>
          <a:spcPts val="0"/>
        </a:spcBef>
        <a:spcAft>
          <a:spcPts val="0"/>
        </a:spcAft>
        <a:buClrTx/>
        <a:buSzTx/>
        <a:buFontTx/>
        <a:buNone/>
        <a:tabLst/>
        <a:defRPr b="0" baseline="0" cap="none" i="0" spc="0" strike="noStrike" sz="3300" u="none">
          <a:solidFill>
            <a:srgbClr val="000000"/>
          </a:solidFill>
          <a:uFillTx/>
          <a:latin typeface="+mn-lt"/>
          <a:ea typeface="+mn-ea"/>
          <a:cs typeface="+mn-cs"/>
          <a:sym typeface="Calibri"/>
        </a:defRPr>
      </a:lvl9pPr>
    </p:titleStyle>
    <p:bodyStyle>
      <a:lvl1pPr marL="257175" marR="0" indent="-257175" algn="l" defTabSz="914400" rtl="0" latinLnBrk="0">
        <a:lnSpc>
          <a:spcPct val="100000"/>
        </a:lnSpc>
        <a:spcBef>
          <a:spcPts val="5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Calibri"/>
        </a:defRPr>
      </a:lvl1pPr>
      <a:lvl2pPr marL="587829" marR="0" indent="-244929" algn="l" defTabSz="914400" rtl="0" latinLnBrk="0">
        <a:lnSpc>
          <a:spcPct val="100000"/>
        </a:lnSpc>
        <a:spcBef>
          <a:spcPts val="5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Calibri"/>
        </a:defRPr>
      </a:lvl2pPr>
      <a:lvl3pPr marL="914400" marR="0" indent="-228600" algn="l" defTabSz="914400" rtl="0" latinLnBrk="0">
        <a:lnSpc>
          <a:spcPct val="100000"/>
        </a:lnSpc>
        <a:spcBef>
          <a:spcPts val="5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Calibri"/>
        </a:defRPr>
      </a:lvl3pPr>
      <a:lvl4pPr marL="1303019" marR="0" indent="-274319" algn="l" defTabSz="914400" rtl="0" latinLnBrk="0">
        <a:lnSpc>
          <a:spcPct val="100000"/>
        </a:lnSpc>
        <a:spcBef>
          <a:spcPts val="5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Calibri"/>
        </a:defRPr>
      </a:lvl4pPr>
      <a:lvl5pPr marL="1645920" marR="0" indent="-274320" algn="l" defTabSz="914400" rtl="0" latinLnBrk="0">
        <a:lnSpc>
          <a:spcPct val="100000"/>
        </a:lnSpc>
        <a:spcBef>
          <a:spcPts val="5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Calibri"/>
        </a:defRPr>
      </a:lvl5pPr>
      <a:lvl6pPr marL="1988820" marR="0" indent="-274320" algn="l" defTabSz="914400" rtl="0" latinLnBrk="0">
        <a:lnSpc>
          <a:spcPct val="100000"/>
        </a:lnSpc>
        <a:spcBef>
          <a:spcPts val="5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Calibri"/>
        </a:defRPr>
      </a:lvl6pPr>
      <a:lvl7pPr marL="2331720" marR="0" indent="-274320" algn="l" defTabSz="914400" rtl="0" latinLnBrk="0">
        <a:lnSpc>
          <a:spcPct val="100000"/>
        </a:lnSpc>
        <a:spcBef>
          <a:spcPts val="5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Calibri"/>
        </a:defRPr>
      </a:lvl7pPr>
      <a:lvl8pPr marL="2674620" marR="0" indent="-274320" algn="l" defTabSz="914400" rtl="0" latinLnBrk="0">
        <a:lnSpc>
          <a:spcPct val="100000"/>
        </a:lnSpc>
        <a:spcBef>
          <a:spcPts val="5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Calibri"/>
        </a:defRPr>
      </a:lvl8pPr>
      <a:lvl9pPr marL="3017520" marR="0" indent="-274320" algn="l" defTabSz="914400" rtl="0" latinLnBrk="0">
        <a:lnSpc>
          <a:spcPct val="100000"/>
        </a:lnSpc>
        <a:spcBef>
          <a:spcPts val="500"/>
        </a:spcBef>
        <a:spcAft>
          <a:spcPts val="0"/>
        </a:spcAft>
        <a:buClrTx/>
        <a:buSzPct val="100000"/>
        <a:buFont typeface="Arial"/>
        <a:buChar char="•"/>
        <a:tabLst/>
        <a:defRPr b="0" baseline="0" cap="none" i="0" spc="0" strike="noStrike" sz="24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タイトル 1"/>
          <p:cNvSpPr txBox="1"/>
          <p:nvPr>
            <p:ph type="ctrTitle"/>
          </p:nvPr>
        </p:nvSpPr>
        <p:spPr>
          <a:xfrm>
            <a:off x="1385887" y="1113234"/>
            <a:ext cx="6426996" cy="1587104"/>
          </a:xfrm>
          <a:prstGeom prst="rect">
            <a:avLst/>
          </a:prstGeom>
        </p:spPr>
        <p:txBody>
          <a:bodyPr/>
          <a:lstStyle/>
          <a:p>
            <a:pPr/>
            <a:r>
              <a:rPr>
                <a:latin typeface="+mj-lt"/>
                <a:ea typeface="+mj-ea"/>
                <a:cs typeface="+mj-cs"/>
                <a:sym typeface="Helvetica"/>
              </a:rPr>
              <a:t>医療に過度に依存しない</a:t>
            </a:r>
            <a:br>
              <a:rPr>
                <a:latin typeface="+mj-lt"/>
                <a:ea typeface="+mj-ea"/>
                <a:cs typeface="+mj-cs"/>
                <a:sym typeface="Helvetica"/>
              </a:rPr>
            </a:br>
            <a:r>
              <a:rPr>
                <a:latin typeface="+mj-lt"/>
                <a:ea typeface="+mj-ea"/>
                <a:cs typeface="+mj-cs"/>
                <a:sym typeface="Helvetica"/>
              </a:rPr>
              <a:t>企業のメンタルヘルス対応</a:t>
            </a:r>
          </a:p>
        </p:txBody>
      </p:sp>
      <p:sp>
        <p:nvSpPr>
          <p:cNvPr id="95" name="サブタイトル 2"/>
          <p:cNvSpPr txBox="1"/>
          <p:nvPr>
            <p:ph type="subTitle" sz="quarter" idx="1"/>
          </p:nvPr>
        </p:nvSpPr>
        <p:spPr>
          <a:xfrm>
            <a:off x="1818084" y="2914650"/>
            <a:ext cx="5507833" cy="1314450"/>
          </a:xfrm>
          <a:prstGeom prst="rect">
            <a:avLst/>
          </a:prstGeom>
        </p:spPr>
        <p:txBody>
          <a:bodyPr/>
          <a:lstStyle/>
          <a:p>
            <a:pPr defTabSz="768095">
              <a:lnSpc>
                <a:spcPct val="70000"/>
              </a:lnSpc>
              <a:spcBef>
                <a:spcPts val="400"/>
              </a:spcBef>
              <a:defRPr sz="1848">
                <a:solidFill>
                  <a:srgbClr val="898989"/>
                </a:solidFill>
              </a:defRPr>
            </a:pPr>
            <a:r>
              <a:rPr>
                <a:latin typeface="+mj-lt"/>
                <a:ea typeface="+mj-ea"/>
                <a:cs typeface="+mj-cs"/>
                <a:sym typeface="Helvetica"/>
              </a:rPr>
              <a:t>岡山大学大学院疫学・衛生学分野　准教授</a:t>
            </a:r>
          </a:p>
          <a:p>
            <a:pPr defTabSz="768095">
              <a:lnSpc>
                <a:spcPct val="70000"/>
              </a:lnSpc>
              <a:spcBef>
                <a:spcPts val="400"/>
              </a:spcBef>
              <a:defRPr sz="1848">
                <a:solidFill>
                  <a:srgbClr val="898989"/>
                </a:solidFill>
              </a:defRPr>
            </a:pPr>
            <a:r>
              <a:rPr>
                <a:latin typeface="+mj-lt"/>
                <a:ea typeface="+mj-ea"/>
                <a:cs typeface="+mj-cs"/>
                <a:sym typeface="Helvetica"/>
              </a:rPr>
              <a:t>岡山産業保健総合支援センター　相談員</a:t>
            </a:r>
          </a:p>
          <a:p>
            <a:pPr defTabSz="768095">
              <a:lnSpc>
                <a:spcPct val="70000"/>
              </a:lnSpc>
              <a:spcBef>
                <a:spcPts val="400"/>
              </a:spcBef>
              <a:defRPr sz="1848">
                <a:solidFill>
                  <a:srgbClr val="898989"/>
                </a:solidFill>
              </a:defRPr>
            </a:pPr>
            <a:r>
              <a:rPr>
                <a:latin typeface="+mj-lt"/>
                <a:ea typeface="+mj-ea"/>
                <a:cs typeface="+mj-cs"/>
                <a:sym typeface="Helvetica"/>
              </a:rPr>
              <a:t>高尾　総司</a:t>
            </a:r>
          </a:p>
          <a:p>
            <a:pPr algn="r" defTabSz="768095">
              <a:lnSpc>
                <a:spcPct val="60000"/>
              </a:lnSpc>
              <a:spcBef>
                <a:spcPts val="400"/>
              </a:spcBef>
              <a:defRPr sz="1848">
                <a:solidFill>
                  <a:srgbClr val="898989"/>
                </a:solidFill>
              </a:defRPr>
            </a:pPr>
            <a:r>
              <a:t>mhr@md.okayama-u.ac.jp</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148" name="Text Box 4"/>
          <p:cNvSpPr txBox="1"/>
          <p:nvPr/>
        </p:nvSpPr>
        <p:spPr>
          <a:xfrm>
            <a:off x="1245869" y="54769"/>
            <a:ext cx="4709161" cy="3388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500">
                <a:solidFill>
                  <a:srgbClr val="1F497D"/>
                </a:solidFill>
                <a:effectLst>
                  <a:outerShdw sx="100000" sy="100000" kx="0" ky="0" algn="b" rotWithShape="0" blurRad="38100" dist="38100" dir="2700000">
                    <a:srgbClr val="C0C0C0"/>
                  </a:outerShdw>
                </a:effectLst>
                <a:latin typeface="Osaka"/>
                <a:ea typeface="Osaka"/>
                <a:cs typeface="Osaka"/>
                <a:sym typeface="Osaka"/>
              </a:defRPr>
            </a:lvl1pPr>
          </a:lstStyle>
          <a:p>
            <a:pPr/>
            <a:r>
              <a:t>－手順と様式を作成する目的１－</a:t>
            </a:r>
          </a:p>
        </p:txBody>
      </p:sp>
      <p:sp>
        <p:nvSpPr>
          <p:cNvPr id="149" name="Text Box 5"/>
          <p:cNvSpPr txBox="1"/>
          <p:nvPr/>
        </p:nvSpPr>
        <p:spPr>
          <a:xfrm>
            <a:off x="1303019" y="914400"/>
            <a:ext cx="6595111" cy="4720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500"/>
              </a:spcBef>
              <a:defRPr sz="2400">
                <a:latin typeface="Times New Roman"/>
                <a:ea typeface="Times New Roman"/>
                <a:cs typeface="Times New Roman"/>
                <a:sym typeface="Times New Roman"/>
              </a:defRPr>
            </a:pPr>
            <a:r>
              <a:t>■</a:t>
            </a:r>
            <a:r>
              <a:rPr>
                <a:latin typeface="Osaka"/>
                <a:ea typeface="Osaka"/>
                <a:cs typeface="Osaka"/>
                <a:sym typeface="Osaka"/>
              </a:rPr>
              <a:t>原則論はわかった、でも運用がわからない？</a:t>
            </a:r>
          </a:p>
        </p:txBody>
      </p:sp>
      <p:grpSp>
        <p:nvGrpSpPr>
          <p:cNvPr id="152" name="AutoShape 6"/>
          <p:cNvGrpSpPr/>
          <p:nvPr/>
        </p:nvGrpSpPr>
        <p:grpSpPr>
          <a:xfrm>
            <a:off x="850457" y="1432829"/>
            <a:ext cx="7187750" cy="3322013"/>
            <a:chOff x="0" y="0"/>
            <a:chExt cx="7187748" cy="3322011"/>
          </a:xfrm>
        </p:grpSpPr>
        <p:sp>
          <p:nvSpPr>
            <p:cNvPr id="150" name="角丸四角形"/>
            <p:cNvSpPr/>
            <p:nvPr/>
          </p:nvSpPr>
          <p:spPr>
            <a:xfrm>
              <a:off x="0" y="43762"/>
              <a:ext cx="7187749" cy="3234488"/>
            </a:xfrm>
            <a:prstGeom prst="roundRect">
              <a:avLst>
                <a:gd name="adj" fmla="val 16667"/>
              </a:avLst>
            </a:prstGeom>
            <a:noFill/>
            <a:ln w="76200" cap="flat">
              <a:solidFill>
                <a:srgbClr val="000000"/>
              </a:solidFill>
              <a:prstDash val="solid"/>
              <a:round/>
            </a:ln>
            <a:effectLst/>
          </p:spPr>
          <p:txBody>
            <a:bodyPr wrap="square" lIns="45719" tIns="45719" rIns="45719" bIns="45719" numCol="1" anchor="ctr">
              <a:noAutofit/>
            </a:bodyPr>
            <a:lstStyle/>
            <a:p>
              <a:pPr>
                <a:defRPr sz="3200"/>
              </a:pPr>
            </a:p>
          </p:txBody>
        </p:sp>
        <p:sp>
          <p:nvSpPr>
            <p:cNvPr id="151" name="回答：…"/>
            <p:cNvSpPr txBox="1"/>
            <p:nvPr/>
          </p:nvSpPr>
          <p:spPr>
            <a:xfrm>
              <a:off x="249564" y="0"/>
              <a:ext cx="6573102" cy="33220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defRPr sz="2700">
                  <a:solidFill>
                    <a:srgbClr val="FF0000"/>
                  </a:solidFill>
                </a:defRPr>
              </a:pPr>
              <a:r>
                <a:rPr>
                  <a:latin typeface="Osaka"/>
                  <a:ea typeface="Osaka"/>
                  <a:cs typeface="Osaka"/>
                  <a:sym typeface="Osaka"/>
                </a:rPr>
                <a:t>回答：</a:t>
              </a:r>
              <a:endParaRPr sz="3200"/>
            </a:p>
            <a:p>
              <a:pPr>
                <a:defRPr sz="2700">
                  <a:solidFill>
                    <a:srgbClr val="FF0000"/>
                  </a:solidFill>
                </a:defRPr>
              </a:pPr>
              <a:r>
                <a:rPr>
                  <a:latin typeface="Osaka"/>
                  <a:ea typeface="Osaka"/>
                  <a:cs typeface="Osaka"/>
                  <a:sym typeface="Osaka"/>
                </a:rPr>
                <a:t>　原則論と実務運用は「別物」。</a:t>
              </a:r>
              <a:endParaRPr sz="3200"/>
            </a:p>
            <a:p>
              <a:pPr>
                <a:defRPr sz="2100">
                  <a:solidFill>
                    <a:srgbClr val="FF0000"/>
                  </a:solidFill>
                </a:defRPr>
              </a:pPr>
              <a:r>
                <a:rPr>
                  <a:latin typeface="Osaka"/>
                  <a:ea typeface="Osaka"/>
                  <a:cs typeface="Osaka"/>
                  <a:sym typeface="Osaka"/>
                </a:rPr>
                <a:t>　</a:t>
              </a:r>
              <a:endParaRPr sz="3200"/>
            </a:p>
            <a:p>
              <a:pPr/>
              <a:r>
                <a:rPr>
                  <a:latin typeface="Osaka"/>
                  <a:ea typeface="Osaka"/>
                  <a:cs typeface="Osaka"/>
                  <a:sym typeface="Osaka"/>
                </a:rPr>
                <a:t>いちいち原則や各者役割を考えていたら、労務実務は大混乱！</a:t>
              </a:r>
              <a:endParaRPr sz="3200"/>
            </a:p>
            <a:p>
              <a:pPr/>
            </a:p>
            <a:p>
              <a:pPr/>
              <a:r>
                <a:rPr>
                  <a:latin typeface="Osaka"/>
                  <a:ea typeface="Osaka"/>
                  <a:cs typeface="Osaka"/>
                  <a:sym typeface="Osaka"/>
                </a:rPr>
                <a:t>考えなくても（情に惑わされても）書類が揃えば、</a:t>
              </a:r>
            </a:p>
            <a:p>
              <a:pPr>
                <a:defRPr>
                  <a:solidFill>
                    <a:srgbClr val="FF3300"/>
                  </a:solidFill>
                </a:defRPr>
              </a:pPr>
              <a:r>
                <a:rPr>
                  <a:latin typeface="Osaka"/>
                  <a:ea typeface="Osaka"/>
                  <a:cs typeface="Osaka"/>
                  <a:sym typeface="Osaka"/>
                </a:rPr>
                <a:t>自動的に結論が出る</a:t>
              </a:r>
              <a:r>
                <a:rPr>
                  <a:solidFill>
                    <a:srgbClr val="000000"/>
                  </a:solidFill>
                  <a:latin typeface="Osaka"/>
                  <a:ea typeface="Osaka"/>
                  <a:cs typeface="Osaka"/>
                  <a:sym typeface="Osaka"/>
                </a:rPr>
                <a:t>仕組みが、</a:t>
              </a:r>
              <a:r>
                <a:rPr>
                  <a:solidFill>
                    <a:srgbClr val="000000"/>
                  </a:solidFill>
                  <a:latin typeface="Osaka"/>
                  <a:ea typeface="Osaka"/>
                  <a:cs typeface="Osaka"/>
                  <a:sym typeface="Osaka"/>
                </a:rPr>
                <a:t>【</a:t>
              </a:r>
              <a:r>
                <a:rPr>
                  <a:solidFill>
                    <a:srgbClr val="000000"/>
                  </a:solidFill>
                  <a:latin typeface="Osaka"/>
                  <a:ea typeface="Osaka"/>
                  <a:cs typeface="Osaka"/>
                  <a:sym typeface="Osaka"/>
                </a:rPr>
                <a:t>手順と様式による運用</a:t>
              </a:r>
              <a:r>
                <a:rPr>
                  <a:solidFill>
                    <a:srgbClr val="000000"/>
                  </a:solidFill>
                  <a:latin typeface="Osaka"/>
                  <a:ea typeface="Osaka"/>
                  <a:cs typeface="Osaka"/>
                  <a:sym typeface="Osaka"/>
                </a:rPr>
                <a:t>】</a:t>
              </a:r>
              <a:r>
                <a:rPr>
                  <a:solidFill>
                    <a:srgbClr val="000000"/>
                  </a:solidFill>
                  <a:latin typeface="Osaka"/>
                  <a:ea typeface="Osaka"/>
                  <a:cs typeface="Osaka"/>
                  <a:sym typeface="Osaka"/>
                </a:rPr>
                <a:t>。</a:t>
              </a:r>
            </a:p>
            <a:p>
              <a:pPr/>
              <a:r>
                <a:rPr>
                  <a:latin typeface="Osaka"/>
                  <a:ea typeface="Osaka"/>
                  <a:cs typeface="Osaka"/>
                  <a:sym typeface="Osaka"/>
                </a:rPr>
                <a:t>さらに人事担当者不在の遠隔拠点の管理にも極めて有用。</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155" name="Text Box 4"/>
          <p:cNvSpPr txBox="1"/>
          <p:nvPr/>
        </p:nvSpPr>
        <p:spPr>
          <a:xfrm>
            <a:off x="1245869" y="54769"/>
            <a:ext cx="4709161" cy="3388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500">
                <a:solidFill>
                  <a:srgbClr val="1F497D"/>
                </a:solidFill>
                <a:effectLst>
                  <a:outerShdw sx="100000" sy="100000" kx="0" ky="0" algn="b" rotWithShape="0" blurRad="38100" dist="38100" dir="2700000">
                    <a:srgbClr val="C0C0C0"/>
                  </a:outerShdw>
                </a:effectLst>
                <a:latin typeface="Osaka"/>
                <a:ea typeface="Osaka"/>
                <a:cs typeface="Osaka"/>
                <a:sym typeface="Osaka"/>
              </a:defRPr>
            </a:lvl1pPr>
          </a:lstStyle>
          <a:p>
            <a:pPr/>
            <a:r>
              <a:t>－手順と様式を作成する目的２－</a:t>
            </a:r>
          </a:p>
        </p:txBody>
      </p:sp>
      <p:sp>
        <p:nvSpPr>
          <p:cNvPr id="156" name="Text Box 5"/>
          <p:cNvSpPr txBox="1"/>
          <p:nvPr/>
        </p:nvSpPr>
        <p:spPr>
          <a:xfrm>
            <a:off x="1274444" y="653912"/>
            <a:ext cx="6595111" cy="4720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500"/>
              </a:spcBef>
              <a:defRPr sz="2400">
                <a:latin typeface="Times New Roman"/>
                <a:ea typeface="Times New Roman"/>
                <a:cs typeface="Times New Roman"/>
                <a:sym typeface="Times New Roman"/>
              </a:defRPr>
            </a:pPr>
            <a:r>
              <a:t>■</a:t>
            </a:r>
            <a:r>
              <a:rPr>
                <a:latin typeface="Osaka"/>
                <a:ea typeface="Osaka"/>
                <a:cs typeface="Osaka"/>
                <a:sym typeface="Osaka"/>
              </a:rPr>
              <a:t>難渋事例を発生させないためには？</a:t>
            </a:r>
          </a:p>
        </p:txBody>
      </p:sp>
      <p:grpSp>
        <p:nvGrpSpPr>
          <p:cNvPr id="159" name="AutoShape 6"/>
          <p:cNvGrpSpPr/>
          <p:nvPr/>
        </p:nvGrpSpPr>
        <p:grpSpPr>
          <a:xfrm>
            <a:off x="777015" y="996450"/>
            <a:ext cx="7428001" cy="3806246"/>
            <a:chOff x="0" y="0"/>
            <a:chExt cx="7428000" cy="3806244"/>
          </a:xfrm>
        </p:grpSpPr>
        <p:sp>
          <p:nvSpPr>
            <p:cNvPr id="157" name="角丸四角形"/>
            <p:cNvSpPr/>
            <p:nvPr/>
          </p:nvSpPr>
          <p:spPr>
            <a:xfrm>
              <a:off x="0" y="231821"/>
              <a:ext cx="7428001" cy="3342602"/>
            </a:xfrm>
            <a:prstGeom prst="roundRect">
              <a:avLst>
                <a:gd name="adj" fmla="val 16667"/>
              </a:avLst>
            </a:prstGeom>
            <a:noFill/>
            <a:ln w="76200" cap="flat">
              <a:solidFill>
                <a:srgbClr val="000000"/>
              </a:solidFill>
              <a:prstDash val="solid"/>
              <a:round/>
            </a:ln>
            <a:effectLst/>
          </p:spPr>
          <p:txBody>
            <a:bodyPr wrap="square" lIns="45719" tIns="45719" rIns="45719" bIns="45719" numCol="1" anchor="ctr">
              <a:noAutofit/>
            </a:bodyPr>
            <a:lstStyle/>
            <a:p>
              <a:pPr>
                <a:defRPr sz="3200"/>
              </a:pPr>
            </a:p>
          </p:txBody>
        </p:sp>
        <p:sp>
          <p:nvSpPr>
            <p:cNvPr id="158" name="回答：…"/>
            <p:cNvSpPr txBox="1"/>
            <p:nvPr/>
          </p:nvSpPr>
          <p:spPr>
            <a:xfrm>
              <a:off x="257906" y="0"/>
              <a:ext cx="7000711" cy="38062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defRPr sz="2700">
                  <a:solidFill>
                    <a:srgbClr val="FF0000"/>
                  </a:solidFill>
                </a:defRPr>
              </a:pPr>
              <a:r>
                <a:rPr>
                  <a:latin typeface="Osaka"/>
                  <a:ea typeface="Osaka"/>
                  <a:cs typeface="Osaka"/>
                  <a:sym typeface="Osaka"/>
                </a:rPr>
                <a:t>回答：</a:t>
              </a:r>
              <a:endParaRPr sz="3200"/>
            </a:p>
            <a:p>
              <a:pPr>
                <a:defRPr sz="2700">
                  <a:solidFill>
                    <a:srgbClr val="FF0000"/>
                  </a:solidFill>
                </a:defRPr>
              </a:pPr>
              <a:r>
                <a:rPr>
                  <a:latin typeface="Osaka"/>
                  <a:ea typeface="Osaka"/>
                  <a:cs typeface="Osaka"/>
                  <a:sym typeface="Osaka"/>
                </a:rPr>
                <a:t>　ほどよい距離感が大切。</a:t>
              </a:r>
              <a:endParaRPr sz="3200"/>
            </a:p>
            <a:p>
              <a:pPr>
                <a:defRPr sz="2100">
                  <a:solidFill>
                    <a:srgbClr val="FF0000"/>
                  </a:solidFill>
                </a:defRPr>
              </a:pPr>
              <a:r>
                <a:rPr>
                  <a:latin typeface="Osaka"/>
                  <a:ea typeface="Osaka"/>
                  <a:cs typeface="Osaka"/>
                  <a:sym typeface="Osaka"/>
                </a:rPr>
                <a:t>　</a:t>
              </a:r>
              <a:endParaRPr sz="3200"/>
            </a:p>
            <a:p>
              <a:pPr/>
              <a:r>
                <a:rPr>
                  <a:latin typeface="Osaka"/>
                  <a:ea typeface="Osaka"/>
                  <a:cs typeface="Osaka"/>
                  <a:sym typeface="Osaka"/>
                </a:rPr>
                <a:t>医療型の「寄り添い」は、要支援社員を作り出してしまう。</a:t>
              </a:r>
              <a:endParaRPr sz="3200"/>
            </a:p>
            <a:p>
              <a:pPr/>
            </a:p>
            <a:p>
              <a:pPr/>
              <a:r>
                <a:rPr>
                  <a:latin typeface="Osaka"/>
                  <a:ea typeface="Osaka"/>
                  <a:cs typeface="Osaka"/>
                  <a:sym typeface="Osaka"/>
                </a:rPr>
                <a:t>大原則・三原則を「口頭」で伝えると、ナカナカ厳しく聞こえる。</a:t>
              </a:r>
            </a:p>
            <a:p>
              <a:pPr/>
              <a:r>
                <a:rPr>
                  <a:latin typeface="Osaka"/>
                  <a:ea typeface="Osaka"/>
                  <a:cs typeface="Osaka"/>
                  <a:sym typeface="Osaka"/>
                </a:rPr>
                <a:t>書類に（繰り返し同じことが）書いてあると、読んでみても</a:t>
              </a:r>
            </a:p>
            <a:p>
              <a:pPr/>
              <a:r>
                <a:rPr>
                  <a:latin typeface="Osaka"/>
                  <a:ea typeface="Osaka"/>
                  <a:cs typeface="Osaka"/>
                  <a:sym typeface="Osaka"/>
                </a:rPr>
                <a:t>「当たり前」と感じるようになる。</a:t>
              </a:r>
            </a:p>
            <a:p>
              <a:pPr/>
              <a:r>
                <a:rPr>
                  <a:latin typeface="Osaka"/>
                  <a:ea typeface="Osaka"/>
                  <a:cs typeface="Osaka"/>
                  <a:sym typeface="Osaka"/>
                </a:rPr>
                <a:t>全体を見通していれば、「マニュアル」が主導権を持つようになる</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162" name="直線コネクタ 24"/>
          <p:cNvSpPr/>
          <p:nvPr/>
        </p:nvSpPr>
        <p:spPr>
          <a:xfrm flipH="1">
            <a:off x="3330178" y="897731"/>
            <a:ext cx="1" cy="3676651"/>
          </a:xfrm>
          <a:prstGeom prst="line">
            <a:avLst/>
          </a:prstGeom>
          <a:ln w="50800">
            <a:solidFill>
              <a:srgbClr val="000000"/>
            </a:solidFill>
            <a:prstDash val="sysDash"/>
          </a:ln>
        </p:spPr>
        <p:txBody>
          <a:bodyPr lIns="45719" rIns="45719"/>
          <a:lstStyle/>
          <a:p>
            <a:pPr/>
          </a:p>
        </p:txBody>
      </p:sp>
      <p:sp>
        <p:nvSpPr>
          <p:cNvPr id="163" name="直線コネクタ 22"/>
          <p:cNvSpPr/>
          <p:nvPr/>
        </p:nvSpPr>
        <p:spPr>
          <a:xfrm flipH="1">
            <a:off x="5867399" y="839391"/>
            <a:ext cx="1" cy="3676651"/>
          </a:xfrm>
          <a:prstGeom prst="line">
            <a:avLst/>
          </a:prstGeom>
          <a:ln w="50800">
            <a:solidFill>
              <a:srgbClr val="000000"/>
            </a:solidFill>
            <a:prstDash val="sysDash"/>
          </a:ln>
        </p:spPr>
        <p:txBody>
          <a:bodyPr lIns="45719" rIns="45719"/>
          <a:lstStyle/>
          <a:p>
            <a:pPr/>
          </a:p>
        </p:txBody>
      </p:sp>
      <p:sp>
        <p:nvSpPr>
          <p:cNvPr id="164" name="直線コネクタ 23"/>
          <p:cNvSpPr/>
          <p:nvPr/>
        </p:nvSpPr>
        <p:spPr>
          <a:xfrm flipH="1">
            <a:off x="6407944" y="839391"/>
            <a:ext cx="1" cy="3676651"/>
          </a:xfrm>
          <a:prstGeom prst="line">
            <a:avLst/>
          </a:prstGeom>
          <a:ln w="50800">
            <a:solidFill>
              <a:srgbClr val="000000"/>
            </a:solidFill>
            <a:prstDash val="sysDash"/>
          </a:ln>
        </p:spPr>
        <p:txBody>
          <a:bodyPr lIns="45719" rIns="45719"/>
          <a:lstStyle/>
          <a:p>
            <a:pPr/>
          </a:p>
        </p:txBody>
      </p:sp>
      <p:sp>
        <p:nvSpPr>
          <p:cNvPr id="165" name="直線コネクタ 2"/>
          <p:cNvSpPr/>
          <p:nvPr/>
        </p:nvSpPr>
        <p:spPr>
          <a:xfrm flipH="1">
            <a:off x="5111353" y="844154"/>
            <a:ext cx="1" cy="3675460"/>
          </a:xfrm>
          <a:prstGeom prst="line">
            <a:avLst/>
          </a:prstGeom>
          <a:ln w="50800">
            <a:solidFill>
              <a:srgbClr val="000000"/>
            </a:solidFill>
            <a:prstDash val="sysDash"/>
          </a:ln>
        </p:spPr>
        <p:txBody>
          <a:bodyPr lIns="45719" rIns="45719"/>
          <a:lstStyle/>
          <a:p>
            <a:pPr/>
          </a:p>
        </p:txBody>
      </p:sp>
      <p:sp>
        <p:nvSpPr>
          <p:cNvPr id="166" name="タイトル 1"/>
          <p:cNvSpPr txBox="1"/>
          <p:nvPr>
            <p:ph type="title"/>
          </p:nvPr>
        </p:nvSpPr>
        <p:spPr>
          <a:xfrm>
            <a:off x="1485900" y="33337"/>
            <a:ext cx="6172200" cy="857251"/>
          </a:xfrm>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最新の手順と様式</a:t>
            </a:r>
          </a:p>
        </p:txBody>
      </p:sp>
      <p:sp>
        <p:nvSpPr>
          <p:cNvPr id="167" name="Rectangle 5"/>
          <p:cNvSpPr txBox="1"/>
          <p:nvPr/>
        </p:nvSpPr>
        <p:spPr>
          <a:xfrm>
            <a:off x="3464335" y="4489462"/>
            <a:ext cx="1485864" cy="399803"/>
          </a:xfrm>
          <a:prstGeom prst="rect">
            <a:avLst/>
          </a:prstGeom>
          <a:ln w="12700">
            <a:miter lim="400000"/>
          </a:ln>
          <a:extLst>
            <a:ext uri="{C572A759-6A51-4108-AA02-DFA0A04FC94B}">
              <ma14:wrappingTextBoxFlag xmlns:ma14="http://schemas.microsoft.com/office/mac/drawingml/2011/main" val="1"/>
            </a:ext>
          </a:extLst>
        </p:spPr>
        <p:txBody>
          <a:bodyPr lIns="53999" tIns="53999" rIns="53999" bIns="53999">
            <a:spAutoFit/>
          </a:bodyPr>
          <a:lstStyle>
            <a:lvl1pPr algn="ctr">
              <a:spcBef>
                <a:spcPts val="1000"/>
              </a:spcBef>
              <a:defRPr>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療養専念期</a:t>
            </a:r>
          </a:p>
        </p:txBody>
      </p:sp>
      <p:grpSp>
        <p:nvGrpSpPr>
          <p:cNvPr id="171" name="Group 19"/>
          <p:cNvGrpSpPr/>
          <p:nvPr/>
        </p:nvGrpSpPr>
        <p:grpSpPr>
          <a:xfrm>
            <a:off x="1547812" y="3817144"/>
            <a:ext cx="6156723" cy="540545"/>
            <a:chOff x="0" y="0"/>
            <a:chExt cx="6156721" cy="540543"/>
          </a:xfrm>
        </p:grpSpPr>
        <p:sp>
          <p:nvSpPr>
            <p:cNvPr id="168" name="Freeform 20"/>
            <p:cNvSpPr/>
            <p:nvPr/>
          </p:nvSpPr>
          <p:spPr>
            <a:xfrm>
              <a:off x="-1" y="274892"/>
              <a:ext cx="3363185" cy="135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10" y="21600"/>
                  </a:lnTo>
                  <a:lnTo>
                    <a:pt x="21600" y="21600"/>
                  </a:lnTo>
                  <a:lnTo>
                    <a:pt x="21600" y="277"/>
                  </a:lnTo>
                  <a:lnTo>
                    <a:pt x="0" y="0"/>
                  </a:lnTo>
                  <a:close/>
                </a:path>
              </a:pathLst>
            </a:custGeom>
            <a:solidFill>
              <a:srgbClr val="B2CF7D"/>
            </a:solidFill>
            <a:ln w="9525" cap="flat">
              <a:solidFill>
                <a:srgbClr val="FFFFFF"/>
              </a:solidFill>
              <a:prstDash val="solid"/>
              <a:round/>
            </a:ln>
            <a:effectLst/>
          </p:spPr>
          <p:txBody>
            <a:bodyPr wrap="square" lIns="45719" tIns="45719" rIns="45719" bIns="45719" numCol="1" anchor="t">
              <a:noAutofit/>
            </a:bodyPr>
            <a:lstStyle/>
            <a:p>
              <a:pPr/>
            </a:p>
          </p:txBody>
        </p:sp>
        <p:sp>
          <p:nvSpPr>
            <p:cNvPr id="169" name="Freeform 21"/>
            <p:cNvSpPr/>
            <p:nvPr/>
          </p:nvSpPr>
          <p:spPr>
            <a:xfrm>
              <a:off x="3217354" y="172096"/>
              <a:ext cx="2930254" cy="3684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42"/>
                  </a:moveTo>
                  <a:lnTo>
                    <a:pt x="504" y="21600"/>
                  </a:lnTo>
                  <a:lnTo>
                    <a:pt x="21398" y="7313"/>
                  </a:lnTo>
                  <a:lnTo>
                    <a:pt x="21600" y="0"/>
                  </a:lnTo>
                  <a:lnTo>
                    <a:pt x="0" y="13542"/>
                  </a:lnTo>
                  <a:close/>
                </a:path>
              </a:pathLst>
            </a:custGeom>
            <a:solidFill>
              <a:srgbClr val="B2CF7D"/>
            </a:solidFill>
            <a:ln w="9525" cap="flat">
              <a:solidFill>
                <a:srgbClr val="FFFFFF"/>
              </a:solidFill>
              <a:prstDash val="solid"/>
              <a:round/>
            </a:ln>
            <a:effectLst/>
          </p:spPr>
          <p:txBody>
            <a:bodyPr wrap="square" lIns="45719" tIns="45719" rIns="45719" bIns="45719" numCol="1" anchor="t">
              <a:noAutofit/>
            </a:bodyPr>
            <a:lstStyle/>
            <a:p>
              <a:pPr/>
            </a:p>
          </p:txBody>
        </p:sp>
        <p:sp>
          <p:nvSpPr>
            <p:cNvPr id="170" name="Freeform 22"/>
            <p:cNvSpPr/>
            <p:nvPr/>
          </p:nvSpPr>
          <p:spPr>
            <a:xfrm>
              <a:off x="4557" y="-1"/>
              <a:ext cx="6152165" cy="40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759"/>
                  </a:moveTo>
                  <a:lnTo>
                    <a:pt x="11856" y="14729"/>
                  </a:lnTo>
                  <a:lnTo>
                    <a:pt x="11280" y="21600"/>
                  </a:lnTo>
                  <a:lnTo>
                    <a:pt x="21600" y="9213"/>
                  </a:lnTo>
                  <a:lnTo>
                    <a:pt x="13072" y="0"/>
                  </a:lnTo>
                  <a:lnTo>
                    <a:pt x="12704" y="4375"/>
                  </a:lnTo>
                  <a:lnTo>
                    <a:pt x="2304" y="4406"/>
                  </a:lnTo>
                  <a:lnTo>
                    <a:pt x="0" y="14759"/>
                  </a:lnTo>
                  <a:close/>
                </a:path>
              </a:pathLst>
            </a:custGeom>
            <a:solidFill>
              <a:srgbClr val="90BA45"/>
            </a:solidFill>
            <a:ln w="9525" cap="flat">
              <a:solidFill>
                <a:srgbClr val="FFFFFF"/>
              </a:solidFill>
              <a:prstDash val="solid"/>
              <a:round/>
            </a:ln>
            <a:effectLst/>
          </p:spPr>
          <p:txBody>
            <a:bodyPr wrap="square" lIns="45719" tIns="45719" rIns="45719" bIns="45719" numCol="1" anchor="t">
              <a:noAutofit/>
            </a:bodyPr>
            <a:lstStyle/>
            <a:p>
              <a:pPr/>
            </a:p>
          </p:txBody>
        </p:sp>
      </p:grpSp>
      <p:sp>
        <p:nvSpPr>
          <p:cNvPr id="172" name="Rectangle 5"/>
          <p:cNvSpPr txBox="1"/>
          <p:nvPr/>
        </p:nvSpPr>
        <p:spPr>
          <a:xfrm>
            <a:off x="5084774" y="4489462"/>
            <a:ext cx="945320" cy="399803"/>
          </a:xfrm>
          <a:prstGeom prst="rect">
            <a:avLst/>
          </a:prstGeom>
          <a:ln w="12700">
            <a:miter lim="400000"/>
          </a:ln>
          <a:extLst>
            <a:ext uri="{C572A759-6A51-4108-AA02-DFA0A04FC94B}">
              <ma14:wrappingTextBoxFlag xmlns:ma14="http://schemas.microsoft.com/office/mac/drawingml/2011/main" val="1"/>
            </a:ext>
          </a:extLst>
        </p:spPr>
        <p:txBody>
          <a:bodyPr lIns="53999" tIns="53999" rIns="53999" bIns="53999">
            <a:spAutoFit/>
          </a:bodyPr>
          <a:lstStyle>
            <a:lvl1pPr>
              <a:spcBef>
                <a:spcPts val="1000"/>
              </a:spcBef>
              <a:defRPr>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準備期</a:t>
            </a:r>
          </a:p>
        </p:txBody>
      </p:sp>
      <p:sp>
        <p:nvSpPr>
          <p:cNvPr id="173" name="Rectangle 5"/>
          <p:cNvSpPr txBox="1"/>
          <p:nvPr/>
        </p:nvSpPr>
        <p:spPr>
          <a:xfrm>
            <a:off x="5840822" y="4489462"/>
            <a:ext cx="945320" cy="399803"/>
          </a:xfrm>
          <a:prstGeom prst="rect">
            <a:avLst/>
          </a:prstGeom>
          <a:ln w="12700">
            <a:miter lim="400000"/>
          </a:ln>
          <a:extLst>
            <a:ext uri="{C572A759-6A51-4108-AA02-DFA0A04FC94B}">
              <ma14:wrappingTextBoxFlag xmlns:ma14="http://schemas.microsoft.com/office/mac/drawingml/2011/main" val="1"/>
            </a:ext>
          </a:extLst>
        </p:spPr>
        <p:txBody>
          <a:bodyPr lIns="53999" tIns="53999" rIns="53999" bIns="53999">
            <a:spAutoFit/>
          </a:bodyPr>
          <a:lstStyle>
            <a:lvl1pPr>
              <a:spcBef>
                <a:spcPts val="1000"/>
              </a:spcBef>
              <a:defRPr>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検討期</a:t>
            </a:r>
          </a:p>
        </p:txBody>
      </p:sp>
      <p:grpSp>
        <p:nvGrpSpPr>
          <p:cNvPr id="176" name="Rectangle 19"/>
          <p:cNvGrpSpPr/>
          <p:nvPr/>
        </p:nvGrpSpPr>
        <p:grpSpPr>
          <a:xfrm>
            <a:off x="3167787" y="1221600"/>
            <a:ext cx="269082" cy="1134127"/>
            <a:chOff x="0" y="0"/>
            <a:chExt cx="269081" cy="1134126"/>
          </a:xfrm>
        </p:grpSpPr>
        <p:sp>
          <p:nvSpPr>
            <p:cNvPr id="174" name="四角形"/>
            <p:cNvSpPr/>
            <p:nvPr/>
          </p:nvSpPr>
          <p:spPr>
            <a:xfrm rot="5400000">
              <a:off x="-432523" y="432522"/>
              <a:ext cx="1134127" cy="269082"/>
            </a:xfrm>
            <a:prstGeom prst="rect">
              <a:avLst/>
            </a:prstGeom>
            <a:solidFill>
              <a:srgbClr val="558ED5"/>
            </a:solidFill>
            <a:ln w="12700" cap="flat">
              <a:solidFill>
                <a:srgbClr val="C0C0C0"/>
              </a:solidFill>
              <a:prstDash val="solid"/>
              <a:miter lim="800000"/>
            </a:ln>
            <a:effectLst/>
          </p:spPr>
          <p:txBody>
            <a:bodyPr wrap="square" lIns="45719" tIns="45719" rIns="45719" bIns="45719" numCol="1" anchor="ctr">
              <a:noAutofit/>
            </a:bodyPr>
            <a:lstStyle/>
            <a:p>
              <a:pPr algn="ctr" defTabSz="801687">
                <a:defRPr b="1" sz="1200">
                  <a:solidFill>
                    <a:srgbClr val="FFFFFF"/>
                  </a:solidFill>
                </a:defRPr>
              </a:pPr>
            </a:p>
          </p:txBody>
        </p:sp>
        <p:sp>
          <p:nvSpPr>
            <p:cNvPr id="175" name="療養申請書"/>
            <p:cNvSpPr txBox="1"/>
            <p:nvPr/>
          </p:nvSpPr>
          <p:spPr>
            <a:xfrm>
              <a:off x="73850" y="40112"/>
              <a:ext cx="121382" cy="10539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01687">
                <a:defRPr sz="1200">
                  <a:solidFill>
                    <a:srgbClr val="FFFFFF"/>
                  </a:solidFill>
                  <a:latin typeface="Osaka"/>
                  <a:ea typeface="Osaka"/>
                  <a:cs typeface="Osaka"/>
                  <a:sym typeface="Osaka"/>
                </a:defRPr>
              </a:lvl1pPr>
            </a:lstStyle>
            <a:p>
              <a:pPr>
                <a:defRPr b="1">
                  <a:latin typeface="+mn-lt"/>
                  <a:ea typeface="+mn-ea"/>
                  <a:cs typeface="+mn-cs"/>
                  <a:sym typeface="Calibri"/>
                </a:defRPr>
              </a:pPr>
              <a:r>
                <a:rPr b="0">
                  <a:latin typeface="Osaka"/>
                  <a:ea typeface="Osaka"/>
                  <a:cs typeface="Osaka"/>
                  <a:sym typeface="Osaka"/>
                </a:rPr>
                <a:t>療養申請書</a:t>
              </a:r>
            </a:p>
          </p:txBody>
        </p:sp>
      </p:grpSp>
      <p:grpSp>
        <p:nvGrpSpPr>
          <p:cNvPr id="179" name="Rectangle 19"/>
          <p:cNvGrpSpPr/>
          <p:nvPr/>
        </p:nvGrpSpPr>
        <p:grpSpPr>
          <a:xfrm>
            <a:off x="5746105" y="686636"/>
            <a:ext cx="242590" cy="2852128"/>
            <a:chOff x="0" y="0"/>
            <a:chExt cx="242589" cy="2852127"/>
          </a:xfrm>
        </p:grpSpPr>
        <p:sp>
          <p:nvSpPr>
            <p:cNvPr id="177" name="四角形"/>
            <p:cNvSpPr/>
            <p:nvPr/>
          </p:nvSpPr>
          <p:spPr>
            <a:xfrm rot="5400000">
              <a:off x="-1182622" y="1304769"/>
              <a:ext cx="2607833" cy="242590"/>
            </a:xfrm>
            <a:prstGeom prst="rect">
              <a:avLst/>
            </a:prstGeom>
            <a:solidFill>
              <a:srgbClr val="FF0000"/>
            </a:solidFill>
            <a:ln w="12700" cap="flat">
              <a:solidFill>
                <a:srgbClr val="C0C0C0"/>
              </a:solidFill>
              <a:prstDash val="solid"/>
              <a:miter lim="800000"/>
            </a:ln>
            <a:effectLst/>
          </p:spPr>
          <p:txBody>
            <a:bodyPr wrap="square" lIns="45719" tIns="45719" rIns="45719" bIns="45719" numCol="1" anchor="ctr">
              <a:noAutofit/>
            </a:bodyPr>
            <a:lstStyle/>
            <a:p>
              <a:pPr algn="ctr" defTabSz="801687">
                <a:defRPr b="1" sz="1200">
                  <a:solidFill>
                    <a:srgbClr val="FFFFFF"/>
                  </a:solidFill>
                </a:defRPr>
              </a:pPr>
            </a:p>
          </p:txBody>
        </p:sp>
        <p:sp>
          <p:nvSpPr>
            <p:cNvPr id="178" name="4復帰準備完了確認シート"/>
            <p:cNvSpPr txBox="1"/>
            <p:nvPr/>
          </p:nvSpPr>
          <p:spPr>
            <a:xfrm>
              <a:off x="82931" y="0"/>
              <a:ext cx="76727" cy="2852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lgn="ctr" defTabSz="801687">
                <a:defRPr b="1" sz="1200">
                  <a:solidFill>
                    <a:srgbClr val="FFFFFF"/>
                  </a:solidFill>
                </a:defRPr>
              </a:pPr>
              <a:r>
                <a:t>4</a:t>
              </a:r>
              <a:r>
                <a:rPr b="0">
                  <a:latin typeface="Osaka"/>
                  <a:ea typeface="Osaka"/>
                  <a:cs typeface="Osaka"/>
                  <a:sym typeface="Osaka"/>
                </a:rPr>
                <a:t>復帰準備完了確認シート</a:t>
              </a:r>
            </a:p>
          </p:txBody>
        </p:sp>
      </p:grpSp>
      <p:grpSp>
        <p:nvGrpSpPr>
          <p:cNvPr id="182" name="Rectangle 19"/>
          <p:cNvGrpSpPr/>
          <p:nvPr/>
        </p:nvGrpSpPr>
        <p:grpSpPr>
          <a:xfrm>
            <a:off x="6237014" y="1167594"/>
            <a:ext cx="269082" cy="1134127"/>
            <a:chOff x="0" y="0"/>
            <a:chExt cx="269081" cy="1134126"/>
          </a:xfrm>
        </p:grpSpPr>
        <p:sp>
          <p:nvSpPr>
            <p:cNvPr id="180" name="四角形"/>
            <p:cNvSpPr/>
            <p:nvPr/>
          </p:nvSpPr>
          <p:spPr>
            <a:xfrm rot="5400000">
              <a:off x="-432523" y="432522"/>
              <a:ext cx="1134127" cy="269082"/>
            </a:xfrm>
            <a:prstGeom prst="rect">
              <a:avLst/>
            </a:prstGeom>
            <a:solidFill>
              <a:srgbClr val="558ED5"/>
            </a:solidFill>
            <a:ln w="12700" cap="flat">
              <a:solidFill>
                <a:srgbClr val="C0C0C0"/>
              </a:solidFill>
              <a:prstDash val="solid"/>
              <a:miter lim="800000"/>
            </a:ln>
            <a:effectLst/>
          </p:spPr>
          <p:txBody>
            <a:bodyPr wrap="square" lIns="45719" tIns="45719" rIns="45719" bIns="45719" numCol="1" anchor="ctr">
              <a:noAutofit/>
            </a:bodyPr>
            <a:lstStyle/>
            <a:p>
              <a:pPr algn="ctr" defTabSz="801687">
                <a:defRPr b="1" sz="1200">
                  <a:solidFill>
                    <a:srgbClr val="FFFFFF"/>
                  </a:solidFill>
                </a:defRPr>
              </a:pPr>
            </a:p>
          </p:txBody>
        </p:sp>
        <p:sp>
          <p:nvSpPr>
            <p:cNvPr id="181" name="復帰申請書"/>
            <p:cNvSpPr txBox="1"/>
            <p:nvPr/>
          </p:nvSpPr>
          <p:spPr>
            <a:xfrm>
              <a:off x="73849" y="40112"/>
              <a:ext cx="121382" cy="10539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01687">
                <a:defRPr sz="1200">
                  <a:solidFill>
                    <a:srgbClr val="FFFFFF"/>
                  </a:solidFill>
                  <a:latin typeface="Osaka"/>
                  <a:ea typeface="Osaka"/>
                  <a:cs typeface="Osaka"/>
                  <a:sym typeface="Osaka"/>
                </a:defRPr>
              </a:lvl1pPr>
            </a:lstStyle>
            <a:p>
              <a:pPr>
                <a:defRPr b="1">
                  <a:latin typeface="+mn-lt"/>
                  <a:ea typeface="+mn-ea"/>
                  <a:cs typeface="+mn-cs"/>
                  <a:sym typeface="Calibri"/>
                </a:defRPr>
              </a:pPr>
              <a:r>
                <a:rPr b="0">
                  <a:latin typeface="Osaka"/>
                  <a:ea typeface="Osaka"/>
                  <a:cs typeface="Osaka"/>
                  <a:sym typeface="Osaka"/>
                </a:rPr>
                <a:t>復帰申請書</a:t>
              </a:r>
            </a:p>
          </p:txBody>
        </p:sp>
      </p:grpSp>
      <p:sp>
        <p:nvSpPr>
          <p:cNvPr id="183" name="Rectangle 5"/>
          <p:cNvSpPr txBox="1"/>
          <p:nvPr/>
        </p:nvSpPr>
        <p:spPr>
          <a:xfrm>
            <a:off x="6706406" y="4489462"/>
            <a:ext cx="1429905" cy="399803"/>
          </a:xfrm>
          <a:prstGeom prst="rect">
            <a:avLst/>
          </a:prstGeom>
          <a:ln w="12700">
            <a:miter lim="400000"/>
          </a:ln>
          <a:extLst>
            <a:ext uri="{C572A759-6A51-4108-AA02-DFA0A04FC94B}">
              <ma14:wrappingTextBoxFlag xmlns:ma14="http://schemas.microsoft.com/office/mac/drawingml/2011/main" val="1"/>
            </a:ext>
          </a:extLst>
        </p:spPr>
        <p:txBody>
          <a:bodyPr lIns="53999" tIns="53999" rIns="53999" bIns="53999">
            <a:spAutoFit/>
          </a:bodyPr>
          <a:lstStyle>
            <a:lvl1pPr>
              <a:spcBef>
                <a:spcPts val="1000"/>
              </a:spcBef>
              <a:defRPr>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復帰支援期</a:t>
            </a:r>
          </a:p>
        </p:txBody>
      </p:sp>
      <p:grpSp>
        <p:nvGrpSpPr>
          <p:cNvPr id="186" name="Rectangle 19"/>
          <p:cNvGrpSpPr/>
          <p:nvPr/>
        </p:nvGrpSpPr>
        <p:grpSpPr>
          <a:xfrm>
            <a:off x="3167425" y="3158665"/>
            <a:ext cx="3240631" cy="571943"/>
            <a:chOff x="0" y="0"/>
            <a:chExt cx="3240630" cy="571941"/>
          </a:xfrm>
        </p:grpSpPr>
        <p:sp>
          <p:nvSpPr>
            <p:cNvPr id="184" name="四角形"/>
            <p:cNvSpPr/>
            <p:nvPr/>
          </p:nvSpPr>
          <p:spPr>
            <a:xfrm rot="5400000">
              <a:off x="1467249" y="-1201440"/>
              <a:ext cx="306133" cy="3240631"/>
            </a:xfrm>
            <a:prstGeom prst="rect">
              <a:avLst/>
            </a:prstGeom>
            <a:solidFill>
              <a:srgbClr val="FF0000"/>
            </a:solidFill>
            <a:ln w="12700" cap="flat">
              <a:solidFill>
                <a:srgbClr val="C0C0C0"/>
              </a:solidFill>
              <a:prstDash val="solid"/>
              <a:miter lim="800000"/>
            </a:ln>
            <a:effectLst/>
          </p:spPr>
          <p:txBody>
            <a:bodyPr wrap="square" lIns="45719" tIns="45719" rIns="45719" bIns="45719" numCol="1" anchor="b">
              <a:noAutofit/>
            </a:bodyPr>
            <a:lstStyle/>
            <a:p>
              <a:pPr algn="ctr" defTabSz="801687">
                <a:defRPr b="1" sz="1500">
                  <a:solidFill>
                    <a:srgbClr val="FFFFFF"/>
                  </a:solidFill>
                </a:defRPr>
              </a:pPr>
            </a:p>
          </p:txBody>
        </p:sp>
        <p:sp>
          <p:nvSpPr>
            <p:cNvPr id="185" name="3療養・復帰準備状況報告書（週1回）"/>
            <p:cNvSpPr txBox="1"/>
            <p:nvPr/>
          </p:nvSpPr>
          <p:spPr>
            <a:xfrm>
              <a:off x="148829" y="0"/>
              <a:ext cx="3085116" cy="565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b">
              <a:noAutofit/>
            </a:bodyPr>
            <a:lstStyle/>
            <a:p>
              <a:pPr algn="ctr" defTabSz="801687">
                <a:defRPr b="1" sz="1500">
                  <a:solidFill>
                    <a:srgbClr val="FFFFFF"/>
                  </a:solidFill>
                </a:defRPr>
              </a:pPr>
              <a:r>
                <a:t>3</a:t>
              </a:r>
              <a:r>
                <a:rPr b="0">
                  <a:latin typeface="Osaka"/>
                  <a:ea typeface="Osaka"/>
                  <a:cs typeface="Osaka"/>
                  <a:sym typeface="Osaka"/>
                </a:rPr>
                <a:t>療養・復帰準備状況報告書（週</a:t>
              </a:r>
              <a:r>
                <a:t>1</a:t>
              </a:r>
              <a:r>
                <a:rPr b="0">
                  <a:latin typeface="Osaka"/>
                  <a:ea typeface="Osaka"/>
                  <a:cs typeface="Osaka"/>
                  <a:sym typeface="Osaka"/>
                </a:rPr>
                <a:t>回）</a:t>
              </a:r>
            </a:p>
          </p:txBody>
        </p:sp>
      </p:grpSp>
      <p:grpSp>
        <p:nvGrpSpPr>
          <p:cNvPr id="189" name="Rectangle 5"/>
          <p:cNvGrpSpPr/>
          <p:nvPr/>
        </p:nvGrpSpPr>
        <p:grpSpPr>
          <a:xfrm>
            <a:off x="975705" y="824196"/>
            <a:ext cx="1922278" cy="1170030"/>
            <a:chOff x="0" y="0"/>
            <a:chExt cx="1922276" cy="1170029"/>
          </a:xfrm>
        </p:grpSpPr>
        <p:sp>
          <p:nvSpPr>
            <p:cNvPr id="187" name="四角形"/>
            <p:cNvSpPr/>
            <p:nvPr/>
          </p:nvSpPr>
          <p:spPr>
            <a:xfrm>
              <a:off x="0" y="0"/>
              <a:ext cx="1922277" cy="1124155"/>
            </a:xfrm>
            <a:prstGeom prst="rect">
              <a:avLst/>
            </a:prstGeom>
            <a:solidFill>
              <a:srgbClr val="558ED5"/>
            </a:solidFill>
            <a:ln w="12700" cap="flat">
              <a:noFill/>
              <a:miter lim="400000"/>
            </a:ln>
            <a:effectLst/>
          </p:spPr>
          <p:txBody>
            <a:bodyPr wrap="square" lIns="45719" tIns="45719" rIns="45719" bIns="45719" numCol="1" anchor="t">
              <a:noAutofit/>
            </a:bodyPr>
            <a:lstStyle/>
            <a:p>
              <a:pPr>
                <a:spcBef>
                  <a:spcPts val="1000"/>
                </a:spcBef>
                <a:defRPr sz="1500">
                  <a:solidFill>
                    <a:srgbClr val="FFFFFF"/>
                  </a:solidFill>
                </a:defRPr>
              </a:pPr>
            </a:p>
          </p:txBody>
        </p:sp>
        <p:sp>
          <p:nvSpPr>
            <p:cNvPr id="188" name="１．療養説明書（簡単版）…"/>
            <p:cNvSpPr txBox="1"/>
            <p:nvPr/>
          </p:nvSpPr>
          <p:spPr>
            <a:xfrm>
              <a:off x="29573" y="29573"/>
              <a:ext cx="1833557" cy="11404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t">
              <a:noAutofit/>
            </a:bodyPr>
            <a:lstStyle/>
            <a:p>
              <a:pPr>
                <a:spcBef>
                  <a:spcPts val="1000"/>
                </a:spcBef>
                <a:defRPr sz="1500">
                  <a:solidFill>
                    <a:srgbClr val="FFFFFF"/>
                  </a:solidFill>
                </a:defRPr>
              </a:pPr>
              <a:r>
                <a:rPr>
                  <a:latin typeface="Osaka"/>
                  <a:ea typeface="Osaka"/>
                  <a:cs typeface="Osaka"/>
                  <a:sym typeface="Osaka"/>
                </a:rPr>
                <a:t>１．療養説明書（簡単版）</a:t>
              </a:r>
            </a:p>
            <a:p>
              <a:pPr>
                <a:spcBef>
                  <a:spcPts val="1000"/>
                </a:spcBef>
                <a:defRPr sz="1500">
                  <a:solidFill>
                    <a:srgbClr val="FFFFFF"/>
                  </a:solidFill>
                </a:defRPr>
              </a:pPr>
              <a:r>
                <a:t>→</a:t>
              </a:r>
              <a:r>
                <a:rPr>
                  <a:latin typeface="Osaka"/>
                  <a:ea typeface="Osaka"/>
                  <a:cs typeface="Osaka"/>
                  <a:sym typeface="Osaka"/>
                </a:rPr>
                <a:t>本人・ご家族宛</a:t>
              </a:r>
            </a:p>
          </p:txBody>
        </p:sp>
      </p:grpSp>
      <p:grpSp>
        <p:nvGrpSpPr>
          <p:cNvPr id="192" name="Rectangle 5"/>
          <p:cNvGrpSpPr/>
          <p:nvPr/>
        </p:nvGrpSpPr>
        <p:grpSpPr>
          <a:xfrm>
            <a:off x="975705" y="1977411"/>
            <a:ext cx="1922278" cy="1865562"/>
            <a:chOff x="0" y="0"/>
            <a:chExt cx="1922276" cy="1865561"/>
          </a:xfrm>
        </p:grpSpPr>
        <p:sp>
          <p:nvSpPr>
            <p:cNvPr id="190" name="四角形"/>
            <p:cNvSpPr/>
            <p:nvPr/>
          </p:nvSpPr>
          <p:spPr>
            <a:xfrm>
              <a:off x="0" y="0"/>
              <a:ext cx="1922277" cy="1331510"/>
            </a:xfrm>
            <a:prstGeom prst="rect">
              <a:avLst/>
            </a:prstGeom>
            <a:solidFill>
              <a:srgbClr val="558ED5"/>
            </a:solidFill>
            <a:ln w="12700" cap="flat">
              <a:noFill/>
              <a:miter lim="400000"/>
            </a:ln>
            <a:effectLst/>
          </p:spPr>
          <p:txBody>
            <a:bodyPr wrap="square" lIns="45719" tIns="45719" rIns="45719" bIns="45719" numCol="1" anchor="t">
              <a:noAutofit/>
            </a:bodyPr>
            <a:lstStyle/>
            <a:p>
              <a:pPr>
                <a:spcBef>
                  <a:spcPts val="1000"/>
                </a:spcBef>
                <a:defRPr sz="1500">
                  <a:solidFill>
                    <a:srgbClr val="FFFFFF"/>
                  </a:solidFill>
                </a:defRPr>
              </a:pPr>
            </a:p>
          </p:txBody>
        </p:sp>
        <p:sp>
          <p:nvSpPr>
            <p:cNvPr id="191" name="２．診断書受領のお礼（復帰基準の通知）…"/>
            <p:cNvSpPr txBox="1"/>
            <p:nvPr/>
          </p:nvSpPr>
          <p:spPr>
            <a:xfrm>
              <a:off x="29573" y="29573"/>
              <a:ext cx="1833557" cy="18359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999" tIns="53999" rIns="53999" bIns="53999" numCol="1" anchor="t">
              <a:noAutofit/>
            </a:bodyPr>
            <a:lstStyle/>
            <a:p>
              <a:pPr>
                <a:spcBef>
                  <a:spcPts val="1000"/>
                </a:spcBef>
                <a:defRPr sz="1500">
                  <a:solidFill>
                    <a:srgbClr val="FFFFFF"/>
                  </a:solidFill>
                </a:defRPr>
              </a:pPr>
              <a:r>
                <a:rPr>
                  <a:latin typeface="Osaka"/>
                  <a:ea typeface="Osaka"/>
                  <a:cs typeface="Osaka"/>
                  <a:sym typeface="Osaka"/>
                </a:rPr>
                <a:t>２．診断書受領のお礼（復帰基準の通知）</a:t>
              </a:r>
            </a:p>
            <a:p>
              <a:pPr>
                <a:spcBef>
                  <a:spcPts val="1000"/>
                </a:spcBef>
                <a:defRPr sz="1500">
                  <a:solidFill>
                    <a:srgbClr val="FFFFFF"/>
                  </a:solidFill>
                </a:defRPr>
              </a:pPr>
              <a:r>
                <a:t>→</a:t>
              </a:r>
              <a:r>
                <a:rPr>
                  <a:latin typeface="Osaka"/>
                  <a:ea typeface="Osaka"/>
                  <a:cs typeface="Osaka"/>
                  <a:sym typeface="Osaka"/>
                </a:rPr>
                <a:t>主治医宛</a:t>
              </a:r>
            </a:p>
          </p:txBody>
        </p:sp>
      </p:grpSp>
      <p:grpSp>
        <p:nvGrpSpPr>
          <p:cNvPr id="195" name="Rectangle 19"/>
          <p:cNvGrpSpPr/>
          <p:nvPr/>
        </p:nvGrpSpPr>
        <p:grpSpPr>
          <a:xfrm>
            <a:off x="3419319" y="1815666"/>
            <a:ext cx="304180" cy="1404157"/>
            <a:chOff x="0" y="0"/>
            <a:chExt cx="304178" cy="1404155"/>
          </a:xfrm>
        </p:grpSpPr>
        <p:sp>
          <p:nvSpPr>
            <p:cNvPr id="193" name="四角形"/>
            <p:cNvSpPr/>
            <p:nvPr/>
          </p:nvSpPr>
          <p:spPr>
            <a:xfrm rot="5400000">
              <a:off x="-549989" y="549988"/>
              <a:ext cx="1404157" cy="304180"/>
            </a:xfrm>
            <a:prstGeom prst="rect">
              <a:avLst/>
            </a:prstGeom>
            <a:solidFill>
              <a:srgbClr val="558ED5"/>
            </a:solidFill>
            <a:ln w="12700" cap="flat">
              <a:solidFill>
                <a:srgbClr val="C0C0C0"/>
              </a:solidFill>
              <a:prstDash val="solid"/>
              <a:miter lim="800000"/>
            </a:ln>
            <a:effectLst/>
          </p:spPr>
          <p:txBody>
            <a:bodyPr wrap="square" lIns="45719" tIns="45719" rIns="45719" bIns="45719" numCol="1" anchor="ctr">
              <a:noAutofit/>
            </a:bodyPr>
            <a:lstStyle/>
            <a:p>
              <a:pPr algn="ctr" defTabSz="801687">
                <a:defRPr b="1" sz="1200">
                  <a:solidFill>
                    <a:srgbClr val="FFFFFF"/>
                  </a:solidFill>
                </a:defRPr>
              </a:pPr>
            </a:p>
          </p:txBody>
        </p:sp>
        <p:sp>
          <p:nvSpPr>
            <p:cNvPr id="194" name="診断書添付"/>
            <p:cNvSpPr txBox="1"/>
            <p:nvPr/>
          </p:nvSpPr>
          <p:spPr>
            <a:xfrm>
              <a:off x="83482" y="106395"/>
              <a:ext cx="137214" cy="1191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01687">
                <a:defRPr sz="1200">
                  <a:solidFill>
                    <a:srgbClr val="FFFFFF"/>
                  </a:solidFill>
                  <a:latin typeface="Osaka"/>
                  <a:ea typeface="Osaka"/>
                  <a:cs typeface="Osaka"/>
                  <a:sym typeface="Osaka"/>
                </a:defRPr>
              </a:lvl1pPr>
            </a:lstStyle>
            <a:p>
              <a:pPr>
                <a:defRPr b="1">
                  <a:latin typeface="+mn-lt"/>
                  <a:ea typeface="+mn-ea"/>
                  <a:cs typeface="+mn-cs"/>
                  <a:sym typeface="Calibri"/>
                </a:defRPr>
              </a:pPr>
              <a:r>
                <a:rPr b="0">
                  <a:latin typeface="Osaka"/>
                  <a:ea typeface="Osaka"/>
                  <a:cs typeface="Osaka"/>
                  <a:sym typeface="Osaka"/>
                </a:rPr>
                <a:t>診断書添付</a:t>
              </a:r>
            </a:p>
          </p:txBody>
        </p:sp>
      </p:grpSp>
      <p:grpSp>
        <p:nvGrpSpPr>
          <p:cNvPr id="198" name="Rectangle 19"/>
          <p:cNvGrpSpPr/>
          <p:nvPr/>
        </p:nvGrpSpPr>
        <p:grpSpPr>
          <a:xfrm>
            <a:off x="2925198" y="951569"/>
            <a:ext cx="242591" cy="2322261"/>
            <a:chOff x="0" y="0"/>
            <a:chExt cx="242589" cy="2322259"/>
          </a:xfrm>
        </p:grpSpPr>
        <p:sp>
          <p:nvSpPr>
            <p:cNvPr id="196" name="四角形"/>
            <p:cNvSpPr/>
            <p:nvPr/>
          </p:nvSpPr>
          <p:spPr>
            <a:xfrm rot="5400000">
              <a:off x="-1039836" y="1039835"/>
              <a:ext cx="2322261" cy="242590"/>
            </a:xfrm>
            <a:prstGeom prst="rect">
              <a:avLst/>
            </a:prstGeom>
            <a:solidFill>
              <a:srgbClr val="558ED5"/>
            </a:solidFill>
            <a:ln w="12700" cap="flat">
              <a:solidFill>
                <a:srgbClr val="C0C0C0"/>
              </a:solidFill>
              <a:prstDash val="solid"/>
              <a:miter lim="800000"/>
            </a:ln>
            <a:effectLst/>
          </p:spPr>
          <p:txBody>
            <a:bodyPr wrap="square" lIns="45719" tIns="45719" rIns="45719" bIns="45719" numCol="1" anchor="ctr">
              <a:noAutofit/>
            </a:bodyPr>
            <a:lstStyle/>
            <a:p>
              <a:pPr algn="ctr" defTabSz="801687">
                <a:defRPr b="1" sz="1200">
                  <a:solidFill>
                    <a:srgbClr val="FFFFFF"/>
                  </a:solidFill>
                </a:defRPr>
              </a:pPr>
            </a:p>
          </p:txBody>
        </p:sp>
        <p:sp>
          <p:nvSpPr>
            <p:cNvPr id="197" name="療養開始時の説明…"/>
            <p:cNvSpPr txBox="1"/>
            <p:nvPr/>
          </p:nvSpPr>
          <p:spPr>
            <a:xfrm>
              <a:off x="73850" y="123847"/>
              <a:ext cx="94890" cy="20745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801687">
                <a:defRPr b="1" sz="1200">
                  <a:solidFill>
                    <a:srgbClr val="FFFFFF"/>
                  </a:solidFill>
                </a:defRPr>
              </a:pPr>
              <a:r>
                <a:rPr b="0">
                  <a:latin typeface="Osaka"/>
                  <a:ea typeface="Osaka"/>
                  <a:cs typeface="Osaka"/>
                  <a:sym typeface="Osaka"/>
                </a:rPr>
                <a:t>療養開始時の説明</a:t>
              </a:r>
            </a:p>
            <a:p>
              <a:pPr algn="ctr" defTabSz="801687">
                <a:defRPr b="1" sz="1200">
                  <a:solidFill>
                    <a:srgbClr val="FFFFFF"/>
                  </a:solidFill>
                </a:defRPr>
              </a:pPr>
              <a:r>
                <a:t>*</a:t>
              </a:r>
            </a:p>
          </p:txBody>
        </p:sp>
      </p:grpSp>
      <p:grpSp>
        <p:nvGrpSpPr>
          <p:cNvPr id="201" name="Rectangle 19"/>
          <p:cNvGrpSpPr/>
          <p:nvPr/>
        </p:nvGrpSpPr>
        <p:grpSpPr>
          <a:xfrm>
            <a:off x="6516159" y="1500450"/>
            <a:ext cx="290655" cy="2034589"/>
            <a:chOff x="0" y="0"/>
            <a:chExt cx="290653" cy="2034587"/>
          </a:xfrm>
        </p:grpSpPr>
        <p:sp>
          <p:nvSpPr>
            <p:cNvPr id="199" name="四角形"/>
            <p:cNvSpPr/>
            <p:nvPr/>
          </p:nvSpPr>
          <p:spPr>
            <a:xfrm rot="5400000">
              <a:off x="-871968" y="871967"/>
              <a:ext cx="2034589" cy="290654"/>
            </a:xfrm>
            <a:prstGeom prst="rect">
              <a:avLst/>
            </a:prstGeom>
            <a:solidFill>
              <a:srgbClr val="FF0000"/>
            </a:solidFill>
            <a:ln w="12700" cap="flat">
              <a:solidFill>
                <a:srgbClr val="C0C0C0"/>
              </a:solidFill>
              <a:prstDash val="solid"/>
              <a:miter lim="800000"/>
            </a:ln>
            <a:effectLst/>
          </p:spPr>
          <p:txBody>
            <a:bodyPr wrap="square" lIns="45719" tIns="45719" rIns="45719" bIns="45719" numCol="1" anchor="ctr">
              <a:noAutofit/>
            </a:bodyPr>
            <a:lstStyle/>
            <a:p>
              <a:pPr algn="ctr" defTabSz="801687">
                <a:defRPr b="1" sz="1200">
                  <a:solidFill>
                    <a:srgbClr val="FFFFFF"/>
                  </a:solidFill>
                </a:defRPr>
              </a:pPr>
            </a:p>
          </p:txBody>
        </p:sp>
        <p:sp>
          <p:nvSpPr>
            <p:cNvPr id="200" name="5主治医意見書"/>
            <p:cNvSpPr txBox="1"/>
            <p:nvPr/>
          </p:nvSpPr>
          <p:spPr>
            <a:xfrm>
              <a:off x="99363" y="34894"/>
              <a:ext cx="91928" cy="19647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lgn="ctr" defTabSz="801687">
                <a:defRPr b="1" sz="1200">
                  <a:solidFill>
                    <a:srgbClr val="FFFFFF"/>
                  </a:solidFill>
                </a:defRPr>
              </a:pPr>
              <a:r>
                <a:t>5</a:t>
              </a:r>
              <a:r>
                <a:rPr b="0">
                  <a:latin typeface="Osaka"/>
                  <a:ea typeface="Osaka"/>
                  <a:cs typeface="Osaka"/>
                  <a:sym typeface="Osaka"/>
                </a:rPr>
                <a:t>主治医意見書</a:t>
              </a: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04" name="タイトル 1"/>
          <p:cNvSpPr txBox="1"/>
          <p:nvPr>
            <p:ph type="title"/>
          </p:nvPr>
        </p:nvSpPr>
        <p:spPr>
          <a:xfrm>
            <a:off x="1485900" y="141685"/>
            <a:ext cx="6172200" cy="857251"/>
          </a:xfrm>
          <a:prstGeom prst="rect">
            <a:avLst/>
          </a:prstGeom>
        </p:spPr>
        <p:txBody>
          <a:bodyPr/>
          <a:lstStyle/>
          <a:p>
            <a:pPr/>
            <a:r>
              <a:t>STEP1.5</a:t>
            </a:r>
            <a:r>
              <a:rPr>
                <a:latin typeface="+mj-lt"/>
                <a:ea typeface="+mj-ea"/>
                <a:cs typeface="+mj-cs"/>
                <a:sym typeface="Helvetica"/>
              </a:rPr>
              <a:t>が不足している</a:t>
            </a:r>
          </a:p>
        </p:txBody>
      </p:sp>
      <p:sp>
        <p:nvSpPr>
          <p:cNvPr id="205" name="コンテンツ プレースホルダー 2"/>
          <p:cNvSpPr txBox="1"/>
          <p:nvPr>
            <p:ph type="body" idx="1"/>
          </p:nvPr>
        </p:nvSpPr>
        <p:spPr>
          <a:xfrm>
            <a:off x="457200" y="1200151"/>
            <a:ext cx="8229600" cy="3394472"/>
          </a:xfrm>
          <a:prstGeom prst="rect">
            <a:avLst/>
          </a:prstGeom>
        </p:spPr>
        <p:txBody>
          <a:bodyPr/>
          <a:lstStyle/>
          <a:p>
            <a:pPr/>
          </a:p>
        </p:txBody>
      </p:sp>
      <p:pic>
        <p:nvPicPr>
          <p:cNvPr id="206" name="図 5" descr="図 5"/>
          <p:cNvPicPr>
            <a:picLocks noChangeAspect="1"/>
          </p:cNvPicPr>
          <p:nvPr/>
        </p:nvPicPr>
        <p:blipFill>
          <a:blip r:embed="rId2">
            <a:extLst/>
          </a:blip>
          <a:stretch>
            <a:fillRect/>
          </a:stretch>
        </p:blipFill>
        <p:spPr>
          <a:xfrm>
            <a:off x="1763316" y="809625"/>
            <a:ext cx="5779295" cy="3976688"/>
          </a:xfrm>
          <a:prstGeom prst="rect">
            <a:avLst/>
          </a:prstGeom>
          <a:ln w="12700">
            <a:miter lim="400000"/>
          </a:ln>
        </p:spPr>
      </p:pic>
      <p:sp>
        <p:nvSpPr>
          <p:cNvPr id="207" name="正方形/長方形 6"/>
          <p:cNvSpPr/>
          <p:nvPr/>
        </p:nvSpPr>
        <p:spPr>
          <a:xfrm>
            <a:off x="6299596" y="789385"/>
            <a:ext cx="919164" cy="594123"/>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08" name="テキスト ボックス 9"/>
          <p:cNvSpPr txBox="1"/>
          <p:nvPr/>
        </p:nvSpPr>
        <p:spPr>
          <a:xfrm>
            <a:off x="1485185" y="4779169"/>
            <a:ext cx="1513941" cy="2923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rPr>
                <a:latin typeface="Osaka"/>
                <a:ea typeface="Osaka"/>
                <a:cs typeface="Osaka"/>
                <a:sym typeface="Osaka"/>
              </a:rPr>
              <a:t>「職場復帰支援」</a:t>
            </a:r>
            <a:r>
              <a:t>p12</a:t>
            </a:r>
          </a:p>
        </p:txBody>
      </p:sp>
      <p:sp>
        <p:nvSpPr>
          <p:cNvPr id="209" name="矢印: 右 9"/>
          <p:cNvSpPr/>
          <p:nvPr/>
        </p:nvSpPr>
        <p:spPr>
          <a:xfrm>
            <a:off x="1277541" y="1653777"/>
            <a:ext cx="1188245" cy="432198"/>
          </a:xfrm>
          <a:prstGeom prst="rightArrow">
            <a:avLst>
              <a:gd name="adj1" fmla="val 50000"/>
              <a:gd name="adj2" fmla="val 50000"/>
            </a:avLst>
          </a:prstGeom>
          <a:solidFill>
            <a:schemeClr val="accent1"/>
          </a:solidFill>
          <a:ln w="25400">
            <a:solidFill>
              <a:srgbClr val="3A5E8A"/>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9"/>
                                        </p:tgtEl>
                                        <p:attrNameLst>
                                          <p:attrName>style.visibility</p:attrName>
                                        </p:attrNameLst>
                                      </p:cBhvr>
                                      <p:to>
                                        <p:strVal val="visible"/>
                                      </p:to>
                                    </p:set>
                                    <p:anim calcmode="lin" valueType="num">
                                      <p:cBhvr>
                                        <p:cTn id="7" dur="1000" fill="hold"/>
                                        <p:tgtEl>
                                          <p:spTgt spid="209"/>
                                        </p:tgtEl>
                                        <p:attrNameLst>
                                          <p:attrName>ppt_x</p:attrName>
                                        </p:attrNameLst>
                                      </p:cBhvr>
                                      <p:tavLst>
                                        <p:tav tm="0">
                                          <p:val>
                                            <p:strVal val="#ppt_x"/>
                                          </p:val>
                                        </p:tav>
                                        <p:tav tm="100000">
                                          <p:val>
                                            <p:strVal val="#ppt_x"/>
                                          </p:val>
                                        </p:tav>
                                      </p:tavLst>
                                    </p:anim>
                                    <p:anim calcmode="lin" valueType="num">
                                      <p:cBhvr>
                                        <p:cTn id="8" dur="10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12" name="タイトル 1"/>
          <p:cNvSpPr txBox="1"/>
          <p:nvPr>
            <p:ph type="title"/>
          </p:nvPr>
        </p:nvSpPr>
        <p:spPr>
          <a:xfrm>
            <a:off x="1485900" y="141685"/>
            <a:ext cx="6172200" cy="857251"/>
          </a:xfrm>
          <a:prstGeom prst="rect">
            <a:avLst/>
          </a:prstGeom>
        </p:spPr>
        <p:txBody>
          <a:bodyPr/>
          <a:lstStyle/>
          <a:p>
            <a:pPr/>
            <a:r>
              <a:t>STEP1.5</a:t>
            </a:r>
            <a:r>
              <a:rPr>
                <a:latin typeface="+mj-lt"/>
                <a:ea typeface="+mj-ea"/>
                <a:cs typeface="+mj-cs"/>
                <a:sym typeface="Helvetica"/>
              </a:rPr>
              <a:t>が不足している</a:t>
            </a:r>
          </a:p>
        </p:txBody>
      </p:sp>
      <p:sp>
        <p:nvSpPr>
          <p:cNvPr id="213" name="コンテンツ プレースホルダー 2"/>
          <p:cNvSpPr txBox="1"/>
          <p:nvPr>
            <p:ph type="body" idx="1"/>
          </p:nvPr>
        </p:nvSpPr>
        <p:spPr>
          <a:xfrm>
            <a:off x="457200" y="1200151"/>
            <a:ext cx="8229600" cy="3394472"/>
          </a:xfrm>
          <a:prstGeom prst="rect">
            <a:avLst/>
          </a:prstGeom>
        </p:spPr>
        <p:txBody>
          <a:bodyPr/>
          <a:lstStyle/>
          <a:p>
            <a:pPr/>
          </a:p>
        </p:txBody>
      </p:sp>
      <p:pic>
        <p:nvPicPr>
          <p:cNvPr id="214" name="図 5" descr="図 5"/>
          <p:cNvPicPr>
            <a:picLocks noChangeAspect="1"/>
          </p:cNvPicPr>
          <p:nvPr/>
        </p:nvPicPr>
        <p:blipFill>
          <a:blip r:embed="rId2">
            <a:extLst/>
          </a:blip>
          <a:stretch>
            <a:fillRect/>
          </a:stretch>
        </p:blipFill>
        <p:spPr>
          <a:xfrm>
            <a:off x="1763316" y="809625"/>
            <a:ext cx="5779295" cy="3976688"/>
          </a:xfrm>
          <a:prstGeom prst="rect">
            <a:avLst/>
          </a:prstGeom>
          <a:ln w="12700">
            <a:miter lim="400000"/>
          </a:ln>
        </p:spPr>
      </p:pic>
      <p:sp>
        <p:nvSpPr>
          <p:cNvPr id="215" name="正方形/長方形 6"/>
          <p:cNvSpPr/>
          <p:nvPr/>
        </p:nvSpPr>
        <p:spPr>
          <a:xfrm>
            <a:off x="6299596" y="789385"/>
            <a:ext cx="919164" cy="594123"/>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216" name="図 1" descr="図 1"/>
          <p:cNvPicPr>
            <a:picLocks noChangeAspect="1"/>
          </p:cNvPicPr>
          <p:nvPr/>
        </p:nvPicPr>
        <p:blipFill>
          <a:blip r:embed="rId3">
            <a:extLst/>
          </a:blip>
          <a:stretch>
            <a:fillRect/>
          </a:stretch>
        </p:blipFill>
        <p:spPr>
          <a:xfrm>
            <a:off x="3113484" y="767952"/>
            <a:ext cx="4212432" cy="4071939"/>
          </a:xfrm>
          <a:prstGeom prst="rect">
            <a:avLst/>
          </a:prstGeom>
          <a:ln w="12700">
            <a:miter lim="400000"/>
          </a:ln>
        </p:spPr>
      </p:pic>
      <p:sp>
        <p:nvSpPr>
          <p:cNvPr id="217" name="テキスト ボックス 9"/>
          <p:cNvSpPr txBox="1"/>
          <p:nvPr/>
        </p:nvSpPr>
        <p:spPr>
          <a:xfrm>
            <a:off x="1585329" y="4779169"/>
            <a:ext cx="1513941" cy="2923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rPr>
                <a:latin typeface="Osaka"/>
                <a:ea typeface="Osaka"/>
                <a:cs typeface="Osaka"/>
                <a:sym typeface="Osaka"/>
              </a:rPr>
              <a:t>「職場復帰支援」</a:t>
            </a:r>
            <a:r>
              <a:t>p12</a:t>
            </a:r>
          </a:p>
        </p:txBody>
      </p:sp>
      <p:sp>
        <p:nvSpPr>
          <p:cNvPr id="218" name="矢印: 右 9"/>
          <p:cNvSpPr/>
          <p:nvPr/>
        </p:nvSpPr>
        <p:spPr>
          <a:xfrm>
            <a:off x="1277541" y="1653777"/>
            <a:ext cx="1188245" cy="432198"/>
          </a:xfrm>
          <a:prstGeom prst="rightArrow">
            <a:avLst>
              <a:gd name="adj1" fmla="val 50000"/>
              <a:gd name="adj2" fmla="val 50000"/>
            </a:avLst>
          </a:prstGeom>
          <a:solidFill>
            <a:schemeClr val="accent1"/>
          </a:solidFill>
          <a:ln w="25400">
            <a:solidFill>
              <a:srgbClr val="3A5E8A"/>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16"/>
                                        </p:tgtEl>
                                        <p:attrNameLst>
                                          <p:attrName>style.visibility</p:attrName>
                                        </p:attrNameLst>
                                      </p:cBhvr>
                                      <p:to>
                                        <p:strVal val="visible"/>
                                      </p:to>
                                    </p:set>
                                    <p:anim calcmode="lin" valueType="num">
                                      <p:cBhvr>
                                        <p:cTn id="7" dur="1000" fill="hold"/>
                                        <p:tgtEl>
                                          <p:spTgt spid="216"/>
                                        </p:tgtEl>
                                        <p:attrNameLst>
                                          <p:attrName>ppt_x</p:attrName>
                                        </p:attrNameLst>
                                      </p:cBhvr>
                                      <p:tavLst>
                                        <p:tav tm="0">
                                          <p:val>
                                            <p:strVal val="#ppt_x"/>
                                          </p:val>
                                        </p:tav>
                                        <p:tav tm="100000">
                                          <p:val>
                                            <p:strVal val="#ppt_x"/>
                                          </p:val>
                                        </p:tav>
                                      </p:tavLst>
                                    </p:anim>
                                    <p:anim calcmode="lin" valueType="num">
                                      <p:cBhvr>
                                        <p:cTn id="8" dur="10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218"/>
                                        </p:tgtEl>
                                        <p:attrNameLst>
                                          <p:attrName>style.visibility</p:attrName>
                                        </p:attrNameLst>
                                      </p:cBhvr>
                                      <p:to>
                                        <p:strVal val="visible"/>
                                      </p:to>
                                    </p:set>
                                    <p:anim calcmode="lin" valueType="num">
                                      <p:cBhvr>
                                        <p:cTn id="13" dur="1000" fill="hold"/>
                                        <p:tgtEl>
                                          <p:spTgt spid="218"/>
                                        </p:tgtEl>
                                        <p:attrNameLst>
                                          <p:attrName>ppt_x</p:attrName>
                                        </p:attrNameLst>
                                      </p:cBhvr>
                                      <p:tavLst>
                                        <p:tav tm="0">
                                          <p:val>
                                            <p:strVal val="#ppt_x"/>
                                          </p:val>
                                        </p:tav>
                                        <p:tav tm="100000">
                                          <p:val>
                                            <p:strVal val="#ppt_x"/>
                                          </p:val>
                                        </p:tav>
                                      </p:tavLst>
                                    </p:anim>
                                    <p:anim calcmode="lin" valueType="num">
                                      <p:cBhvr>
                                        <p:cTn id="14" dur="1000" fill="hold"/>
                                        <p:tgtEl>
                                          <p:spTgt spid="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2"/>
      <p:bldP build="whole" bldLvl="1" animBg="1" rev="0" advAuto="0" spid="216"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21" name="タイトル 1"/>
          <p:cNvSpPr txBox="1"/>
          <p:nvPr>
            <p:ph type="title"/>
          </p:nvPr>
        </p:nvSpPr>
        <p:spPr>
          <a:prstGeom prst="rect">
            <a:avLst/>
          </a:prstGeom>
        </p:spPr>
        <p:txBody>
          <a:bodyPr/>
          <a:lstStyle/>
          <a:p>
            <a:pPr/>
            <a:r>
              <a:rPr>
                <a:latin typeface="+mj-lt"/>
                <a:ea typeface="+mj-ea"/>
                <a:cs typeface="+mj-cs"/>
                <a:sym typeface="Helvetica"/>
              </a:rPr>
              <a:t>ポイント；週</a:t>
            </a:r>
            <a:r>
              <a:t>1</a:t>
            </a:r>
            <a:r>
              <a:rPr>
                <a:latin typeface="+mj-lt"/>
                <a:ea typeface="+mj-ea"/>
                <a:cs typeface="+mj-cs"/>
                <a:sym typeface="Helvetica"/>
              </a:rPr>
              <a:t>回の主体的報告</a:t>
            </a:r>
          </a:p>
        </p:txBody>
      </p:sp>
      <p:sp>
        <p:nvSpPr>
          <p:cNvPr id="222" name="コンテンツ プレースホルダー 2"/>
          <p:cNvSpPr txBox="1"/>
          <p:nvPr>
            <p:ph type="body" sz="half" idx="1"/>
          </p:nvPr>
        </p:nvSpPr>
        <p:spPr>
          <a:xfrm>
            <a:off x="3545682" y="1200151"/>
            <a:ext cx="4329820" cy="3394472"/>
          </a:xfrm>
          <a:prstGeom prst="rect">
            <a:avLst/>
          </a:prstGeom>
        </p:spPr>
        <p:txBody>
          <a:bodyPr/>
          <a:lstStyle/>
          <a:p>
            <a:pPr marL="0" indent="0" defTabSz="667512">
              <a:spcBef>
                <a:spcPts val="400"/>
              </a:spcBef>
              <a:buSzTx/>
              <a:buNone/>
              <a:defRPr sz="1752"/>
            </a:pPr>
            <a:r>
              <a:rPr>
                <a:latin typeface="+mj-lt"/>
                <a:ea typeface="+mj-ea"/>
                <a:cs typeface="+mj-cs"/>
                <a:sym typeface="Helvetica"/>
              </a:rPr>
              <a:t>　保健師</a:t>
            </a:r>
            <a:r>
              <a:rPr u="sng">
                <a:latin typeface="+mj-lt"/>
                <a:ea typeface="+mj-ea"/>
                <a:cs typeface="+mj-cs"/>
                <a:sym typeface="Helvetica"/>
              </a:rPr>
              <a:t>が</a:t>
            </a:r>
            <a:r>
              <a:rPr>
                <a:latin typeface="+mj-lt"/>
                <a:ea typeface="+mj-ea"/>
                <a:cs typeface="+mj-cs"/>
                <a:sym typeface="Helvetica"/>
              </a:rPr>
              <a:t>、電話で連絡をしなくて良い。</a:t>
            </a:r>
          </a:p>
          <a:p>
            <a:pPr marL="0" indent="0" defTabSz="667512">
              <a:spcBef>
                <a:spcPts val="400"/>
              </a:spcBef>
              <a:buSzTx/>
              <a:buNone/>
              <a:defRPr sz="1752"/>
            </a:pPr>
            <a:r>
              <a:rPr>
                <a:latin typeface="+mj-lt"/>
                <a:ea typeface="+mj-ea"/>
                <a:cs typeface="+mj-cs"/>
                <a:sym typeface="Helvetica"/>
              </a:rPr>
              <a:t>　（本人</a:t>
            </a:r>
            <a:r>
              <a:rPr u="sng">
                <a:latin typeface="+mj-lt"/>
                <a:ea typeface="+mj-ea"/>
                <a:cs typeface="+mj-cs"/>
                <a:sym typeface="Helvetica"/>
              </a:rPr>
              <a:t>が</a:t>
            </a:r>
            <a:r>
              <a:rPr>
                <a:latin typeface="+mj-lt"/>
                <a:ea typeface="+mj-ea"/>
                <a:cs typeface="+mj-cs"/>
                <a:sym typeface="Helvetica"/>
              </a:rPr>
              <a:t>、報告する）</a:t>
            </a:r>
          </a:p>
          <a:p>
            <a:pPr marL="0" indent="0" defTabSz="667512">
              <a:spcBef>
                <a:spcPts val="400"/>
              </a:spcBef>
              <a:buSzTx/>
              <a:buNone/>
              <a:defRPr sz="1752"/>
            </a:pPr>
            <a:r>
              <a:t>→</a:t>
            </a:r>
            <a:r>
              <a:rPr>
                <a:latin typeface="+mj-lt"/>
                <a:ea typeface="+mj-ea"/>
                <a:cs typeface="+mj-cs"/>
                <a:sym typeface="Helvetica"/>
              </a:rPr>
              <a:t>報告できないなら、療養専念期（復職時期尚早）と判断（家族代理報告も許容）</a:t>
            </a:r>
          </a:p>
          <a:p>
            <a:pPr marL="0" indent="0" defTabSz="667512">
              <a:spcBef>
                <a:spcPts val="400"/>
              </a:spcBef>
              <a:buSzTx/>
              <a:buNone/>
              <a:defRPr sz="1752"/>
            </a:pPr>
            <a:r>
              <a:t>◎</a:t>
            </a:r>
            <a:r>
              <a:rPr>
                <a:latin typeface="+mj-lt"/>
                <a:ea typeface="+mj-ea"/>
                <a:cs typeface="+mj-cs"/>
                <a:sym typeface="Helvetica"/>
              </a:rPr>
              <a:t>負担軽減；受領はがき活用</a:t>
            </a:r>
          </a:p>
          <a:p>
            <a:pPr marL="0" indent="0" defTabSz="667512">
              <a:spcBef>
                <a:spcPts val="400"/>
              </a:spcBef>
              <a:buSzTx/>
              <a:buNone/>
              <a:defRPr sz="1752"/>
            </a:pPr>
            <a:r>
              <a:rPr>
                <a:latin typeface="+mj-lt"/>
                <a:ea typeface="+mj-ea"/>
                <a:cs typeface="+mj-cs"/>
                <a:sym typeface="Helvetica"/>
              </a:rPr>
              <a:t>（異動、軽減勤務の抑止）</a:t>
            </a:r>
          </a:p>
          <a:p>
            <a:pPr marL="0" indent="0" defTabSz="667512">
              <a:spcBef>
                <a:spcPts val="400"/>
              </a:spcBef>
              <a:buSzTx/>
              <a:buNone/>
              <a:defRPr sz="1752"/>
            </a:pPr>
            <a:r>
              <a:rPr>
                <a:latin typeface="+mj-lt"/>
                <a:ea typeface="+mj-ea"/>
                <a:cs typeface="+mj-cs"/>
                <a:sym typeface="Helvetica"/>
              </a:rPr>
              <a:t>　</a:t>
            </a:r>
          </a:p>
        </p:txBody>
      </p:sp>
      <p:pic>
        <p:nvPicPr>
          <p:cNvPr id="223" name="Picture 2" descr="Picture 2"/>
          <p:cNvPicPr>
            <a:picLocks noChangeAspect="1"/>
          </p:cNvPicPr>
          <p:nvPr/>
        </p:nvPicPr>
        <p:blipFill>
          <a:blip r:embed="rId2">
            <a:extLst/>
          </a:blip>
          <a:stretch>
            <a:fillRect/>
          </a:stretch>
        </p:blipFill>
        <p:spPr>
          <a:xfrm>
            <a:off x="1169194" y="1259680"/>
            <a:ext cx="2412207" cy="3309939"/>
          </a:xfrm>
          <a:prstGeom prst="rect">
            <a:avLst/>
          </a:prstGeom>
          <a:ln w="12700">
            <a:miter lim="400000"/>
          </a:ln>
        </p:spPr>
      </p:pic>
      <p:sp>
        <p:nvSpPr>
          <p:cNvPr id="224" name="角丸四角形 6"/>
          <p:cNvSpPr/>
          <p:nvPr/>
        </p:nvSpPr>
        <p:spPr>
          <a:xfrm>
            <a:off x="1223962" y="1600200"/>
            <a:ext cx="2321720" cy="269082"/>
          </a:xfrm>
          <a:prstGeom prst="roundRect">
            <a:avLst>
              <a:gd name="adj" fmla="val 16667"/>
            </a:avLst>
          </a:prstGeom>
          <a:ln w="50800">
            <a:solidFill>
              <a:srgbClr val="4A7EBB"/>
            </a:solidFill>
          </a:ln>
          <a:effectLst>
            <a:outerShdw sx="100000" sy="100000" kx="0" ky="0" algn="b" rotWithShape="0" blurRad="38100" dist="23000" dir="5400000">
              <a:srgbClr val="808080">
                <a:alpha val="34998"/>
              </a:srgbClr>
            </a:outerShdw>
          </a:effectLst>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4"/>
                                        </p:tgtEl>
                                        <p:attrNameLst>
                                          <p:attrName>style.visibility</p:attrName>
                                        </p:attrNameLst>
                                      </p:cBhvr>
                                      <p:to>
                                        <p:strVal val="visible"/>
                                      </p:to>
                                    </p:set>
                                    <p:animEffect filter="wipe(left)" transition="in">
                                      <p:cBhvr>
                                        <p:cTn id="7"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27" name="タイトル 1"/>
          <p:cNvSpPr txBox="1"/>
          <p:nvPr>
            <p:ph type="title"/>
          </p:nvPr>
        </p:nvSpPr>
        <p:spPr>
          <a:prstGeom prst="rect">
            <a:avLst/>
          </a:prstGeom>
        </p:spPr>
        <p:txBody>
          <a:bodyPr/>
          <a:lstStyle/>
          <a:p>
            <a:pPr/>
            <a:r>
              <a:t>★</a:t>
            </a:r>
            <a:r>
              <a:rPr>
                <a:latin typeface="+mj-lt"/>
                <a:ea typeface="+mj-ea"/>
                <a:cs typeface="+mj-cs"/>
                <a:sym typeface="Helvetica"/>
              </a:rPr>
              <a:t>復帰準備完了確認シート</a:t>
            </a:r>
          </a:p>
        </p:txBody>
      </p:sp>
      <p:sp>
        <p:nvSpPr>
          <p:cNvPr id="228" name="コンテンツ プレースホルダー 2"/>
          <p:cNvSpPr txBox="1"/>
          <p:nvPr>
            <p:ph type="body" idx="1"/>
          </p:nvPr>
        </p:nvSpPr>
        <p:spPr>
          <a:xfrm>
            <a:off x="457200" y="1200151"/>
            <a:ext cx="6707088" cy="3394472"/>
          </a:xfrm>
          <a:prstGeom prst="rect">
            <a:avLst/>
          </a:prstGeom>
        </p:spPr>
        <p:txBody>
          <a:bodyPr/>
          <a:lstStyle/>
          <a:p>
            <a:pPr marL="0" indent="0">
              <a:buSzTx/>
              <a:buNone/>
            </a:pPr>
            <a:r>
              <a:rPr>
                <a:latin typeface="+mj-lt"/>
                <a:ea typeface="+mj-ea"/>
                <a:cs typeface="+mj-cs"/>
                <a:sym typeface="Helvetica"/>
              </a:rPr>
              <a:t>　仕事ができそうかどうかを判断する。</a:t>
            </a:r>
          </a:p>
          <a:p>
            <a:pPr marL="0" indent="0">
              <a:buSzTx/>
              <a:buNone/>
            </a:pPr>
            <a:r>
              <a:rPr>
                <a:latin typeface="+mj-lt"/>
                <a:ea typeface="+mj-ea"/>
                <a:cs typeface="+mj-cs"/>
                <a:sym typeface="Helvetica"/>
              </a:rPr>
              <a:t>　業務面にくわえて労務面もチェック。</a:t>
            </a:r>
          </a:p>
          <a:p>
            <a:pPr marL="0" indent="0">
              <a:buSzTx/>
              <a:buNone/>
            </a:pPr>
          </a:p>
          <a:p>
            <a:pPr marL="0" indent="0">
              <a:buSzTx/>
              <a:buNone/>
            </a:pPr>
            <a:r>
              <a:rPr>
                <a:latin typeface="+mj-lt"/>
                <a:ea typeface="+mj-ea"/>
                <a:cs typeface="+mj-cs"/>
                <a:sym typeface="Helvetica"/>
              </a:rPr>
              <a:t>　「チェックリストで</a:t>
            </a:r>
            <a:r>
              <a:rPr u="sng">
                <a:latin typeface="+mj-lt"/>
                <a:ea typeface="+mj-ea"/>
                <a:cs typeface="+mj-cs"/>
                <a:sym typeface="Helvetica"/>
              </a:rPr>
              <a:t>会社側が</a:t>
            </a:r>
            <a:r>
              <a:rPr>
                <a:latin typeface="+mj-lt"/>
                <a:ea typeface="+mj-ea"/>
                <a:cs typeface="+mj-cs"/>
                <a:sym typeface="Helvetica"/>
              </a:rPr>
              <a:t>判断」という視点ではなく、各項目について「みなが納得できるように</a:t>
            </a:r>
            <a:r>
              <a:rPr u="sng">
                <a:latin typeface="+mj-lt"/>
                <a:ea typeface="+mj-ea"/>
                <a:cs typeface="+mj-cs"/>
                <a:sym typeface="Helvetica"/>
              </a:rPr>
              <a:t>本人が</a:t>
            </a:r>
            <a:r>
              <a:rPr>
                <a:latin typeface="+mj-lt"/>
                <a:ea typeface="+mj-ea"/>
                <a:cs typeface="+mj-cs"/>
                <a:sym typeface="Helvetica"/>
              </a:rPr>
              <a:t>説明をする」という視点（負担軽減）。</a:t>
            </a:r>
          </a:p>
        </p:txBody>
      </p:sp>
      <p:pic>
        <p:nvPicPr>
          <p:cNvPr id="229" name="図 2" descr="図 2"/>
          <p:cNvPicPr>
            <a:picLocks noChangeAspect="1"/>
          </p:cNvPicPr>
          <p:nvPr/>
        </p:nvPicPr>
        <p:blipFill>
          <a:blip r:embed="rId2">
            <a:extLst/>
          </a:blip>
          <a:stretch>
            <a:fillRect/>
          </a:stretch>
        </p:blipFill>
        <p:spPr>
          <a:xfrm>
            <a:off x="457200" y="2405612"/>
            <a:ext cx="6779097" cy="2424470"/>
          </a:xfrm>
          <a:prstGeom prst="rect">
            <a:avLst/>
          </a:prstGeom>
          <a:ln w="12700">
            <a:miter lim="400000"/>
          </a:ln>
        </p:spPr>
      </p:pic>
      <p:sp>
        <p:nvSpPr>
          <p:cNvPr id="230" name="テキスト ボックス 6"/>
          <p:cNvSpPr txBox="1"/>
          <p:nvPr/>
        </p:nvSpPr>
        <p:spPr>
          <a:xfrm>
            <a:off x="1485185" y="4779169"/>
            <a:ext cx="1430262" cy="2923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rPr>
                <a:latin typeface="Osaka"/>
                <a:ea typeface="Osaka"/>
                <a:cs typeface="Osaka"/>
                <a:sym typeface="Osaka"/>
              </a:rPr>
              <a:t>「職場復帰支援」</a:t>
            </a:r>
            <a:r>
              <a:t>p4</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33" name="タイトル 1"/>
          <p:cNvSpPr txBox="1"/>
          <p:nvPr>
            <p:ph type="title"/>
          </p:nvPr>
        </p:nvSpPr>
        <p:spPr>
          <a:prstGeom prst="rect">
            <a:avLst/>
          </a:prstGeom>
        </p:spPr>
        <p:txBody>
          <a:bodyPr/>
          <a:lstStyle/>
          <a:p>
            <a:pPr/>
            <a:r>
              <a:t>III(2) </a:t>
            </a:r>
            <a:r>
              <a:rPr>
                <a:latin typeface="+mj-lt"/>
                <a:ea typeface="+mj-ea"/>
                <a:cs typeface="+mj-cs"/>
                <a:sym typeface="Helvetica"/>
              </a:rPr>
              <a:t>業務への準備</a:t>
            </a:r>
          </a:p>
        </p:txBody>
      </p:sp>
      <p:sp>
        <p:nvSpPr>
          <p:cNvPr id="234" name="コンテンツ プレースホルダー 2"/>
          <p:cNvSpPr txBox="1"/>
          <p:nvPr>
            <p:ph type="body" idx="1"/>
          </p:nvPr>
        </p:nvSpPr>
        <p:spPr>
          <a:xfrm>
            <a:off x="457200" y="1200151"/>
            <a:ext cx="8229600" cy="3394472"/>
          </a:xfrm>
          <a:prstGeom prst="rect">
            <a:avLst/>
          </a:prstGeom>
        </p:spPr>
        <p:txBody>
          <a:bodyPr/>
          <a:lstStyle/>
          <a:p>
            <a:pPr marL="0" indent="0">
              <a:buSzTx/>
              <a:buNone/>
            </a:pPr>
            <a:r>
              <a:rPr>
                <a:latin typeface="+mj-lt"/>
                <a:ea typeface="+mj-ea"/>
                <a:cs typeface="+mj-cs"/>
                <a:sym typeface="Helvetica"/>
              </a:rPr>
              <a:t>　</a:t>
            </a:r>
            <a:r>
              <a:t>1</a:t>
            </a:r>
            <a:r>
              <a:rPr>
                <a:latin typeface="+mj-lt"/>
                <a:ea typeface="+mj-ea"/>
                <a:cs typeface="+mj-cs"/>
                <a:sym typeface="Helvetica"/>
              </a:rPr>
              <a:t>：仕事に戻るため、体力づくりや通勤練習をしているが、業務遂行に関する準備は</a:t>
            </a:r>
            <a:r>
              <a:rPr u="sng">
                <a:latin typeface="+mj-lt"/>
                <a:ea typeface="+mj-ea"/>
                <a:cs typeface="+mj-cs"/>
                <a:sym typeface="Helvetica"/>
              </a:rPr>
              <a:t>具体的にしていない</a:t>
            </a:r>
            <a:endParaRPr u="sng">
              <a:latin typeface="+mj-lt"/>
              <a:ea typeface="+mj-ea"/>
              <a:cs typeface="+mj-cs"/>
              <a:sym typeface="Helvetica"/>
            </a:endParaRPr>
          </a:p>
          <a:p>
            <a:pPr marL="0" indent="0">
              <a:buSzTx/>
              <a:buNone/>
            </a:pPr>
            <a:r>
              <a:rPr>
                <a:latin typeface="+mj-lt"/>
                <a:ea typeface="+mj-ea"/>
                <a:cs typeface="+mj-cs"/>
                <a:sym typeface="Helvetica"/>
              </a:rPr>
              <a:t>　</a:t>
            </a:r>
            <a:r>
              <a:t>2</a:t>
            </a:r>
            <a:r>
              <a:rPr>
                <a:latin typeface="+mj-lt"/>
                <a:ea typeface="+mj-ea"/>
                <a:cs typeface="+mj-cs"/>
                <a:sym typeface="Helvetica"/>
              </a:rPr>
              <a:t>：仕事に戻るため、業務に関する情報収集や、作業能力向上のための</a:t>
            </a:r>
            <a:r>
              <a:rPr u="sng">
                <a:latin typeface="+mj-lt"/>
                <a:ea typeface="+mj-ea"/>
                <a:cs typeface="+mj-cs"/>
                <a:sym typeface="Helvetica"/>
              </a:rPr>
              <a:t>具体的な準備をしている</a:t>
            </a:r>
            <a:endParaRPr u="sng">
              <a:latin typeface="+mj-lt"/>
              <a:ea typeface="+mj-ea"/>
              <a:cs typeface="+mj-cs"/>
              <a:sym typeface="Helvetica"/>
            </a:endParaRPr>
          </a:p>
          <a:p>
            <a:pPr marL="0" indent="0">
              <a:buSzTx/>
              <a:buNone/>
            </a:pPr>
            <a:r>
              <a:rPr>
                <a:latin typeface="+mj-lt"/>
                <a:ea typeface="+mj-ea"/>
                <a:cs typeface="+mj-cs"/>
                <a:sym typeface="Helvetica"/>
              </a:rPr>
              <a:t>　</a:t>
            </a:r>
            <a:r>
              <a:t>3</a:t>
            </a:r>
            <a:r>
              <a:rPr>
                <a:latin typeface="+mj-lt"/>
                <a:ea typeface="+mj-ea"/>
                <a:cs typeface="+mj-cs"/>
                <a:sym typeface="Helvetica"/>
              </a:rPr>
              <a:t>：仕事に戻るための業務に関する情報や作業能力の準備が完了し、体力面もふくめ、</a:t>
            </a:r>
            <a:r>
              <a:rPr u="sng">
                <a:latin typeface="+mj-lt"/>
                <a:ea typeface="+mj-ea"/>
                <a:cs typeface="+mj-cs"/>
                <a:sym typeface="Helvetica"/>
              </a:rPr>
              <a:t>すぐにでも仕事が開始</a:t>
            </a:r>
            <a:r>
              <a:rPr>
                <a:latin typeface="+mj-lt"/>
                <a:ea typeface="+mj-ea"/>
                <a:cs typeface="+mj-cs"/>
                <a:sym typeface="Helvetica"/>
              </a:rPr>
              <a:t>できる</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37" name="タイトル 1"/>
          <p:cNvSpPr txBox="1"/>
          <p:nvPr>
            <p:ph type="title"/>
          </p:nvPr>
        </p:nvSpPr>
        <p:spPr>
          <a:xfrm>
            <a:off x="1385887" y="205978"/>
            <a:ext cx="6372226" cy="857251"/>
          </a:xfrm>
          <a:prstGeom prst="rect">
            <a:avLst/>
          </a:prstGeom>
        </p:spPr>
        <p:txBody>
          <a:bodyPr/>
          <a:lstStyle/>
          <a:p>
            <a:pPr defTabSz="905255">
              <a:defRPr sz="3267"/>
            </a:pPr>
            <a:r>
              <a:t>IV(2) </a:t>
            </a:r>
            <a:r>
              <a:rPr>
                <a:latin typeface="+mj-lt"/>
                <a:ea typeface="+mj-ea"/>
                <a:cs typeface="+mj-cs"/>
                <a:sym typeface="Helvetica"/>
              </a:rPr>
              <a:t>ルールや秩序の遵守、協調性</a:t>
            </a:r>
          </a:p>
        </p:txBody>
      </p:sp>
      <p:sp>
        <p:nvSpPr>
          <p:cNvPr id="238" name="コンテンツ プレースホルダー 2"/>
          <p:cNvSpPr txBox="1"/>
          <p:nvPr>
            <p:ph type="body" idx="1"/>
          </p:nvPr>
        </p:nvSpPr>
        <p:spPr>
          <a:xfrm>
            <a:off x="611561" y="1200151"/>
            <a:ext cx="7201321" cy="3394472"/>
          </a:xfrm>
          <a:prstGeom prst="rect">
            <a:avLst/>
          </a:prstGeom>
        </p:spPr>
        <p:txBody>
          <a:bodyPr/>
          <a:lstStyle/>
          <a:p>
            <a:pPr marL="0" indent="0" defTabSz="859536">
              <a:spcBef>
                <a:spcPts val="400"/>
              </a:spcBef>
              <a:buSzTx/>
              <a:buNone/>
              <a:defRPr sz="1974"/>
            </a:pPr>
            <a:r>
              <a:rPr>
                <a:latin typeface="+mj-lt"/>
                <a:ea typeface="+mj-ea"/>
                <a:cs typeface="+mj-cs"/>
                <a:sym typeface="Helvetica"/>
              </a:rPr>
              <a:t>　</a:t>
            </a:r>
            <a:r>
              <a:t>1</a:t>
            </a:r>
            <a:r>
              <a:rPr>
                <a:latin typeface="+mj-lt"/>
                <a:ea typeface="+mj-ea"/>
                <a:cs typeface="+mj-cs"/>
                <a:sym typeface="Helvetica"/>
              </a:rPr>
              <a:t>：調子が悪い時に、遅刻をしたり、会社ルール、仕事の約束を守れず迷惑をかける事は、</a:t>
            </a:r>
            <a:r>
              <a:rPr u="sng">
                <a:latin typeface="+mj-lt"/>
                <a:ea typeface="+mj-ea"/>
                <a:cs typeface="+mj-cs"/>
                <a:sym typeface="Helvetica"/>
              </a:rPr>
              <a:t>病気なら仕方がない</a:t>
            </a:r>
            <a:r>
              <a:rPr>
                <a:latin typeface="+mj-lt"/>
                <a:ea typeface="+mj-ea"/>
                <a:cs typeface="+mj-cs"/>
                <a:sym typeface="Helvetica"/>
              </a:rPr>
              <a:t>と思う</a:t>
            </a:r>
            <a:endParaRPr>
              <a:latin typeface="+mj-lt"/>
              <a:ea typeface="+mj-ea"/>
              <a:cs typeface="+mj-cs"/>
              <a:sym typeface="Helvetica"/>
            </a:endParaRPr>
          </a:p>
          <a:p>
            <a:pPr marL="0" indent="0" defTabSz="859536">
              <a:spcBef>
                <a:spcPts val="400"/>
              </a:spcBef>
              <a:buSzTx/>
              <a:buNone/>
              <a:defRPr sz="1974"/>
            </a:pPr>
            <a:r>
              <a:rPr>
                <a:latin typeface="+mj-lt"/>
                <a:ea typeface="+mj-ea"/>
                <a:cs typeface="+mj-cs"/>
                <a:sym typeface="Helvetica"/>
              </a:rPr>
              <a:t>　</a:t>
            </a:r>
            <a:r>
              <a:t>2</a:t>
            </a:r>
            <a:r>
              <a:rPr>
                <a:latin typeface="+mj-lt"/>
                <a:ea typeface="+mj-ea"/>
                <a:cs typeface="+mj-cs"/>
                <a:sym typeface="Helvetica"/>
              </a:rPr>
              <a:t>：今後は、遅刻をしたり、会社ルール、仕事の約束を守れず迷惑をかける事がないように</a:t>
            </a:r>
            <a:r>
              <a:rPr u="sng">
                <a:latin typeface="+mj-lt"/>
                <a:ea typeface="+mj-ea"/>
                <a:cs typeface="+mj-cs"/>
                <a:sym typeface="Helvetica"/>
              </a:rPr>
              <a:t>努力する</a:t>
            </a:r>
            <a:endParaRPr u="sng">
              <a:latin typeface="+mj-lt"/>
              <a:ea typeface="+mj-ea"/>
              <a:cs typeface="+mj-cs"/>
              <a:sym typeface="Helvetica"/>
            </a:endParaRPr>
          </a:p>
          <a:p>
            <a:pPr marL="0" indent="0" defTabSz="859536">
              <a:spcBef>
                <a:spcPts val="400"/>
              </a:spcBef>
              <a:buSzTx/>
              <a:buNone/>
              <a:defRPr sz="1974"/>
            </a:pPr>
            <a:r>
              <a:rPr>
                <a:latin typeface="+mj-lt"/>
                <a:ea typeface="+mj-ea"/>
                <a:cs typeface="+mj-cs"/>
                <a:sym typeface="Helvetica"/>
              </a:rPr>
              <a:t>　</a:t>
            </a:r>
            <a:r>
              <a:t>3</a:t>
            </a:r>
            <a:r>
              <a:rPr>
                <a:latin typeface="+mj-lt"/>
                <a:ea typeface="+mj-ea"/>
                <a:cs typeface="+mj-cs"/>
                <a:sym typeface="Helvetica"/>
              </a:rPr>
              <a:t>：集団の課題を理解して業務を行い、ルールを遵守して自分勝手な行動はしないが、</a:t>
            </a:r>
            <a:r>
              <a:rPr u="sng">
                <a:latin typeface="+mj-lt"/>
                <a:ea typeface="+mj-ea"/>
                <a:cs typeface="+mj-cs"/>
                <a:sym typeface="Helvetica"/>
              </a:rPr>
              <a:t>時々周囲に合わせることができない</a:t>
            </a:r>
            <a:endParaRPr u="sng">
              <a:latin typeface="+mj-lt"/>
              <a:ea typeface="+mj-ea"/>
              <a:cs typeface="+mj-cs"/>
              <a:sym typeface="Helvetica"/>
            </a:endParaRPr>
          </a:p>
          <a:p>
            <a:pPr marL="0" indent="0" defTabSz="859536">
              <a:spcBef>
                <a:spcPts val="400"/>
              </a:spcBef>
              <a:buSzTx/>
              <a:buNone/>
              <a:defRPr sz="1974"/>
            </a:pPr>
            <a:r>
              <a:rPr>
                <a:latin typeface="+mj-lt"/>
                <a:ea typeface="+mj-ea"/>
                <a:cs typeface="+mj-cs"/>
                <a:sym typeface="Helvetica"/>
              </a:rPr>
              <a:t>　</a:t>
            </a:r>
            <a:r>
              <a:t>4</a:t>
            </a:r>
            <a:r>
              <a:rPr>
                <a:latin typeface="+mj-lt"/>
                <a:ea typeface="+mj-ea"/>
                <a:cs typeface="+mj-cs"/>
                <a:sym typeface="Helvetica"/>
              </a:rPr>
              <a:t>：今後は、常に集団の課題を理解して業務を行い、ルールを遵守して自分勝手な行動はしない自信がある</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41" name="タイトル 1"/>
          <p:cNvSpPr txBox="1"/>
          <p:nvPr>
            <p:ph type="title"/>
          </p:nvPr>
        </p:nvSpPr>
        <p:spPr>
          <a:prstGeom prst="rect">
            <a:avLst/>
          </a:prstGeom>
        </p:spPr>
        <p:txBody>
          <a:bodyPr/>
          <a:lstStyle/>
          <a:p>
            <a:pPr/>
          </a:p>
        </p:txBody>
      </p:sp>
      <p:pic>
        <p:nvPicPr>
          <p:cNvPr id="242" name="Picture 7" descr="Picture 7"/>
          <p:cNvPicPr>
            <a:picLocks noChangeAspect="1"/>
          </p:cNvPicPr>
          <p:nvPr/>
        </p:nvPicPr>
        <p:blipFill>
          <a:blip r:embed="rId2">
            <a:extLst/>
          </a:blip>
          <a:stretch>
            <a:fillRect/>
          </a:stretch>
        </p:blipFill>
        <p:spPr>
          <a:xfrm>
            <a:off x="1400175" y="303610"/>
            <a:ext cx="3280173" cy="4200526"/>
          </a:xfrm>
          <a:prstGeom prst="rect">
            <a:avLst/>
          </a:prstGeom>
          <a:ln w="12700">
            <a:miter lim="400000"/>
          </a:ln>
        </p:spPr>
      </p:pic>
      <p:sp>
        <p:nvSpPr>
          <p:cNvPr id="243" name="コンテンツ プレースホルダー 2"/>
          <p:cNvSpPr txBox="1"/>
          <p:nvPr>
            <p:ph type="body" idx="1"/>
          </p:nvPr>
        </p:nvSpPr>
        <p:spPr>
          <a:xfrm>
            <a:off x="457200" y="1200151"/>
            <a:ext cx="8229600" cy="3394472"/>
          </a:xfrm>
          <a:prstGeom prst="rect">
            <a:avLst/>
          </a:prstGeom>
        </p:spPr>
        <p:txBody>
          <a:bodyPr/>
          <a:lstStyle/>
          <a:p>
            <a:pPr/>
          </a:p>
        </p:txBody>
      </p:sp>
      <p:pic>
        <p:nvPicPr>
          <p:cNvPr id="244" name="Picture 8" descr="Picture 8"/>
          <p:cNvPicPr>
            <a:picLocks noChangeAspect="1"/>
          </p:cNvPicPr>
          <p:nvPr/>
        </p:nvPicPr>
        <p:blipFill>
          <a:blip r:embed="rId3">
            <a:extLst/>
          </a:blip>
          <a:stretch>
            <a:fillRect/>
          </a:stretch>
        </p:blipFill>
        <p:spPr>
          <a:xfrm>
            <a:off x="4699398" y="147637"/>
            <a:ext cx="2950369" cy="4530329"/>
          </a:xfrm>
          <a:prstGeom prst="rect">
            <a:avLst/>
          </a:prstGeom>
          <a:ln w="12700">
            <a:miter lim="400000"/>
          </a:ln>
        </p:spPr>
      </p:pic>
      <p:sp>
        <p:nvSpPr>
          <p:cNvPr id="245" name="テキスト ボックス 8"/>
          <p:cNvSpPr txBox="1"/>
          <p:nvPr/>
        </p:nvSpPr>
        <p:spPr>
          <a:xfrm>
            <a:off x="1485185" y="4779169"/>
            <a:ext cx="1513941" cy="2923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rPr>
                <a:latin typeface="Osaka"/>
                <a:ea typeface="Osaka"/>
                <a:cs typeface="Osaka"/>
                <a:sym typeface="Osaka"/>
              </a:rPr>
              <a:t>「職場復帰支援」</a:t>
            </a:r>
            <a:r>
              <a:t>p16</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98"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セミナーポイント</a:t>
            </a:r>
          </a:p>
        </p:txBody>
      </p:sp>
      <p:sp>
        <p:nvSpPr>
          <p:cNvPr id="99" name="コンテンツ プレースホルダー 2"/>
          <p:cNvSpPr txBox="1"/>
          <p:nvPr>
            <p:ph type="body" idx="1"/>
          </p:nvPr>
        </p:nvSpPr>
        <p:spPr>
          <a:xfrm>
            <a:off x="457200" y="1200151"/>
            <a:ext cx="8229600" cy="3394472"/>
          </a:xfrm>
          <a:prstGeom prst="rect">
            <a:avLst/>
          </a:prstGeom>
        </p:spPr>
        <p:txBody>
          <a:bodyPr/>
          <a:lstStyle/>
          <a:p>
            <a:pPr marL="0" indent="0">
              <a:buSzTx/>
              <a:buNone/>
            </a:pPr>
            <a:r>
              <a:rPr>
                <a:latin typeface="+mj-lt"/>
                <a:ea typeface="+mj-ea"/>
                <a:cs typeface="+mj-cs"/>
                <a:sym typeface="Helvetica"/>
              </a:rPr>
              <a:t>・ルール・業務遂行レベルに基づくメンタル対応</a:t>
            </a:r>
          </a:p>
          <a:p>
            <a:pPr marL="0" indent="0">
              <a:buSzTx/>
              <a:buNone/>
            </a:pPr>
            <a:r>
              <a:rPr>
                <a:latin typeface="+mj-lt"/>
                <a:ea typeface="+mj-ea"/>
                <a:cs typeface="+mj-cs"/>
                <a:sym typeface="Helvetica"/>
              </a:rPr>
              <a:t>・産業保健職によくある</a:t>
            </a:r>
            <a:r>
              <a:t>Q&amp;A</a:t>
            </a:r>
          </a:p>
          <a:p>
            <a:pPr marL="0" indent="0">
              <a:buSzTx/>
              <a:buNone/>
            </a:pPr>
            <a:r>
              <a:rPr>
                <a:latin typeface="+mj-lt"/>
                <a:ea typeface="+mj-ea"/>
                <a:cs typeface="+mj-cs"/>
                <a:sym typeface="Helvetica"/>
              </a:rPr>
              <a:t>　復職時は軽減勤務から開始すべきでは？</a:t>
            </a:r>
          </a:p>
          <a:p>
            <a:pPr marL="0" indent="0">
              <a:buSzTx/>
              <a:buNone/>
            </a:pPr>
            <a:r>
              <a:rPr>
                <a:latin typeface="+mj-lt"/>
                <a:ea typeface="+mj-ea"/>
                <a:cs typeface="+mj-cs"/>
                <a:sym typeface="Helvetica"/>
              </a:rPr>
              <a:t>　同じ環境に戻したら悪くなるから異動？</a:t>
            </a:r>
            <a:endParaRPr>
              <a:latin typeface="+mj-lt"/>
              <a:ea typeface="+mj-ea"/>
              <a:cs typeface="+mj-cs"/>
              <a:sym typeface="Helvetica"/>
            </a:endParaRPr>
          </a:p>
          <a:p>
            <a:pPr marL="0" indent="0">
              <a:buSzTx/>
              <a:buNone/>
            </a:pPr>
            <a:r>
              <a:rPr>
                <a:latin typeface="+mj-lt"/>
                <a:ea typeface="+mj-ea"/>
                <a:cs typeface="+mj-cs"/>
                <a:sym typeface="Helvetica"/>
              </a:rPr>
              <a:t>　</a:t>
            </a:r>
            <a:r>
              <a:t>休職期間が満了したらどうなる？</a:t>
            </a:r>
          </a:p>
          <a:p>
            <a:pPr marL="0" indent="0">
              <a:buSzTx/>
              <a:buNone/>
            </a:pPr>
            <a:r>
              <a:rPr>
                <a:latin typeface="+mj-lt"/>
                <a:ea typeface="+mj-ea"/>
                <a:cs typeface="+mj-cs"/>
                <a:sym typeface="Helvetica"/>
              </a:rPr>
              <a:t>・復職成功率を「もっと」あげる秘訣</a:t>
            </a:r>
          </a:p>
        </p:txBody>
      </p:sp>
      <p:pic>
        <p:nvPicPr>
          <p:cNvPr id="100" name="Picture 11" descr="Picture 11"/>
          <p:cNvPicPr>
            <a:picLocks noChangeAspect="1"/>
          </p:cNvPicPr>
          <p:nvPr/>
        </p:nvPicPr>
        <p:blipFill>
          <a:blip r:embed="rId2">
            <a:extLst/>
          </a:blip>
          <a:stretch>
            <a:fillRect/>
          </a:stretch>
        </p:blipFill>
        <p:spPr>
          <a:xfrm>
            <a:off x="6205537" y="3381376"/>
            <a:ext cx="1228726" cy="1735932"/>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48" name="タイトル 1"/>
          <p:cNvSpPr txBox="1"/>
          <p:nvPr>
            <p:ph type="title"/>
          </p:nvPr>
        </p:nvSpPr>
        <p:spPr>
          <a:prstGeom prst="rect">
            <a:avLst/>
          </a:prstGeom>
        </p:spPr>
        <p:txBody>
          <a:bodyPr/>
          <a:lstStyle/>
          <a:p>
            <a:pPr/>
          </a:p>
        </p:txBody>
      </p:sp>
      <p:pic>
        <p:nvPicPr>
          <p:cNvPr id="249" name="Picture 7" descr="Picture 7"/>
          <p:cNvPicPr>
            <a:picLocks noChangeAspect="1"/>
          </p:cNvPicPr>
          <p:nvPr/>
        </p:nvPicPr>
        <p:blipFill>
          <a:blip r:embed="rId2">
            <a:extLst/>
          </a:blip>
          <a:stretch>
            <a:fillRect/>
          </a:stretch>
        </p:blipFill>
        <p:spPr>
          <a:xfrm>
            <a:off x="1400175" y="303610"/>
            <a:ext cx="3280173" cy="4200526"/>
          </a:xfrm>
          <a:prstGeom prst="rect">
            <a:avLst/>
          </a:prstGeom>
          <a:ln w="12700">
            <a:miter lim="400000"/>
          </a:ln>
        </p:spPr>
      </p:pic>
      <p:sp>
        <p:nvSpPr>
          <p:cNvPr id="250" name="コンテンツ プレースホルダー 2"/>
          <p:cNvSpPr txBox="1"/>
          <p:nvPr>
            <p:ph type="body" idx="1"/>
          </p:nvPr>
        </p:nvSpPr>
        <p:spPr>
          <a:xfrm>
            <a:off x="457200" y="1200151"/>
            <a:ext cx="8229600" cy="3394472"/>
          </a:xfrm>
          <a:prstGeom prst="rect">
            <a:avLst/>
          </a:prstGeom>
        </p:spPr>
        <p:txBody>
          <a:bodyPr/>
          <a:lstStyle/>
          <a:p>
            <a:pPr/>
          </a:p>
        </p:txBody>
      </p:sp>
      <p:pic>
        <p:nvPicPr>
          <p:cNvPr id="251" name="Picture 8" descr="Picture 8"/>
          <p:cNvPicPr>
            <a:picLocks noChangeAspect="1"/>
          </p:cNvPicPr>
          <p:nvPr/>
        </p:nvPicPr>
        <p:blipFill>
          <a:blip r:embed="rId3">
            <a:extLst/>
          </a:blip>
          <a:stretch>
            <a:fillRect/>
          </a:stretch>
        </p:blipFill>
        <p:spPr>
          <a:xfrm>
            <a:off x="4699398" y="147637"/>
            <a:ext cx="2950369" cy="4530329"/>
          </a:xfrm>
          <a:prstGeom prst="rect">
            <a:avLst/>
          </a:prstGeom>
          <a:ln w="12700">
            <a:miter lim="400000"/>
          </a:ln>
        </p:spPr>
      </p:pic>
      <p:pic>
        <p:nvPicPr>
          <p:cNvPr id="252" name="図 2" descr="図 2"/>
          <p:cNvPicPr>
            <a:picLocks noChangeAspect="1"/>
          </p:cNvPicPr>
          <p:nvPr/>
        </p:nvPicPr>
        <p:blipFill>
          <a:blip r:embed="rId4">
            <a:extLst/>
          </a:blip>
          <a:stretch>
            <a:fillRect/>
          </a:stretch>
        </p:blipFill>
        <p:spPr>
          <a:xfrm>
            <a:off x="1871661" y="1977629"/>
            <a:ext cx="2185989" cy="2064545"/>
          </a:xfrm>
          <a:prstGeom prst="rect">
            <a:avLst/>
          </a:prstGeom>
          <a:ln w="12700">
            <a:miter lim="400000"/>
          </a:ln>
          <a:effectLst>
            <a:outerShdw sx="100000" sy="100000" kx="0" ky="0" algn="b" rotWithShape="0" blurRad="50800" dist="50800" dir="5400000">
              <a:srgbClr val="808080">
                <a:alpha val="74997"/>
              </a:srgbClr>
            </a:outerShdw>
          </a:effectLst>
        </p:spPr>
      </p:pic>
      <p:sp>
        <p:nvSpPr>
          <p:cNvPr id="253" name="テキスト ボックス 8"/>
          <p:cNvSpPr txBox="1"/>
          <p:nvPr/>
        </p:nvSpPr>
        <p:spPr>
          <a:xfrm>
            <a:off x="1485185" y="4779169"/>
            <a:ext cx="1513941" cy="2923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rPr>
                <a:latin typeface="Osaka"/>
                <a:ea typeface="Osaka"/>
                <a:cs typeface="Osaka"/>
                <a:sym typeface="Osaka"/>
              </a:rPr>
              <a:t>「職場復帰支援」</a:t>
            </a:r>
            <a:r>
              <a:t>p16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2"/>
                                        </p:tgtEl>
                                        <p:attrNameLst>
                                          <p:attrName>style.visibility</p:attrName>
                                        </p:attrNameLst>
                                      </p:cBhvr>
                                      <p:to>
                                        <p:strVal val="visible"/>
                                      </p:to>
                                    </p:set>
                                    <p:animEffect filter="fade" transition="in">
                                      <p:cBhvr>
                                        <p:cTn id="7" dur="5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2"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56" name="タイトル 1"/>
          <p:cNvSpPr txBox="1"/>
          <p:nvPr>
            <p:ph type="title"/>
          </p:nvPr>
        </p:nvSpPr>
        <p:spPr>
          <a:prstGeom prst="rect">
            <a:avLst/>
          </a:prstGeom>
        </p:spPr>
        <p:txBody>
          <a:bodyPr/>
          <a:lstStyle/>
          <a:p>
            <a:pPr/>
            <a:r>
              <a:t>★</a:t>
            </a:r>
            <a:r>
              <a:rPr>
                <a:latin typeface="+mj-lt"/>
                <a:ea typeface="+mj-ea"/>
                <a:cs typeface="+mj-cs"/>
                <a:sym typeface="Helvetica"/>
              </a:rPr>
              <a:t>主治医意見書依頼文・様式</a:t>
            </a:r>
          </a:p>
        </p:txBody>
      </p:sp>
      <p:sp>
        <p:nvSpPr>
          <p:cNvPr id="257" name="コンテンツ プレースホルダー 2"/>
          <p:cNvSpPr txBox="1"/>
          <p:nvPr>
            <p:ph type="body" sz="quarter" idx="1"/>
          </p:nvPr>
        </p:nvSpPr>
        <p:spPr>
          <a:xfrm>
            <a:off x="1485900" y="3759994"/>
            <a:ext cx="6172200" cy="834630"/>
          </a:xfrm>
          <a:prstGeom prst="rect">
            <a:avLst/>
          </a:prstGeom>
        </p:spPr>
        <p:txBody>
          <a:bodyPr/>
          <a:lstStyle/>
          <a:p>
            <a:pPr marL="0" indent="0" defTabSz="795527">
              <a:lnSpc>
                <a:spcPct val="90000"/>
              </a:lnSpc>
              <a:buSzTx/>
              <a:buNone/>
              <a:defRPr sz="2088"/>
            </a:pPr>
            <a:r>
              <a:rPr>
                <a:latin typeface="+mj-lt"/>
                <a:ea typeface="+mj-ea"/>
                <a:cs typeface="+mj-cs"/>
                <a:sym typeface="Helvetica"/>
              </a:rPr>
              <a:t>　（予備）復帰判定</a:t>
            </a:r>
            <a:r>
              <a:t>→</a:t>
            </a:r>
            <a:r>
              <a:rPr>
                <a:latin typeface="+mj-lt"/>
                <a:ea typeface="+mj-ea"/>
                <a:cs typeface="+mj-cs"/>
                <a:sym typeface="Helvetica"/>
              </a:rPr>
              <a:t>主治医意見確認の順番</a:t>
            </a:r>
          </a:p>
          <a:p>
            <a:pPr marL="0" indent="0" defTabSz="795527">
              <a:lnSpc>
                <a:spcPct val="90000"/>
              </a:lnSpc>
              <a:buSzTx/>
              <a:buNone/>
              <a:defRPr sz="2088"/>
            </a:pPr>
            <a:r>
              <a:rPr>
                <a:latin typeface="+mj-lt"/>
                <a:ea typeface="+mj-ea"/>
                <a:cs typeface="+mj-cs"/>
                <a:sym typeface="Helvetica"/>
              </a:rPr>
              <a:t>（主治医がドクターストップしないことを確認）</a:t>
            </a:r>
          </a:p>
        </p:txBody>
      </p:sp>
      <p:pic>
        <p:nvPicPr>
          <p:cNvPr id="258" name="Picture 2" descr="Picture 2"/>
          <p:cNvPicPr>
            <a:picLocks noChangeAspect="1"/>
          </p:cNvPicPr>
          <p:nvPr/>
        </p:nvPicPr>
        <p:blipFill>
          <a:blip r:embed="rId2">
            <a:extLst/>
          </a:blip>
          <a:stretch>
            <a:fillRect/>
          </a:stretch>
        </p:blipFill>
        <p:spPr>
          <a:xfrm>
            <a:off x="1223962" y="1384696"/>
            <a:ext cx="6698458" cy="2375299"/>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61"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こうとも言える</a:t>
            </a:r>
          </a:p>
        </p:txBody>
      </p:sp>
      <p:sp>
        <p:nvSpPr>
          <p:cNvPr id="262" name="コンテンツ プレースホルダー 2"/>
          <p:cNvSpPr txBox="1"/>
          <p:nvPr>
            <p:ph type="body" idx="1"/>
          </p:nvPr>
        </p:nvSpPr>
        <p:spPr>
          <a:xfrm>
            <a:off x="457200" y="1200151"/>
            <a:ext cx="8229600" cy="3394472"/>
          </a:xfrm>
          <a:prstGeom prst="rect">
            <a:avLst/>
          </a:prstGeom>
        </p:spPr>
        <p:txBody>
          <a:bodyPr/>
          <a:lstStyle/>
          <a:p>
            <a:pPr/>
          </a:p>
        </p:txBody>
      </p:sp>
      <p:pic>
        <p:nvPicPr>
          <p:cNvPr id="263" name="図 5" descr="図 5"/>
          <p:cNvPicPr>
            <a:picLocks noChangeAspect="1"/>
          </p:cNvPicPr>
          <p:nvPr/>
        </p:nvPicPr>
        <p:blipFill>
          <a:blip r:embed="rId2">
            <a:extLst/>
          </a:blip>
          <a:stretch>
            <a:fillRect/>
          </a:stretch>
        </p:blipFill>
        <p:spPr>
          <a:xfrm>
            <a:off x="1618059" y="1383507"/>
            <a:ext cx="6005514" cy="769145"/>
          </a:xfrm>
          <a:prstGeom prst="rect">
            <a:avLst/>
          </a:prstGeom>
          <a:ln w="12700">
            <a:miter lim="400000"/>
          </a:ln>
        </p:spPr>
      </p:pic>
      <p:pic>
        <p:nvPicPr>
          <p:cNvPr id="264" name="図 6" descr="図 6"/>
          <p:cNvPicPr>
            <a:picLocks noChangeAspect="1"/>
          </p:cNvPicPr>
          <p:nvPr/>
        </p:nvPicPr>
        <p:blipFill>
          <a:blip r:embed="rId3">
            <a:extLst/>
          </a:blip>
          <a:stretch>
            <a:fillRect/>
          </a:stretch>
        </p:blipFill>
        <p:spPr>
          <a:xfrm>
            <a:off x="1665684" y="2133600"/>
            <a:ext cx="5909073" cy="708423"/>
          </a:xfrm>
          <a:prstGeom prst="rect">
            <a:avLst/>
          </a:prstGeom>
          <a:ln w="12700">
            <a:miter lim="400000"/>
          </a:ln>
        </p:spPr>
      </p:pic>
      <p:pic>
        <p:nvPicPr>
          <p:cNvPr id="265" name="図 7" descr="図 7"/>
          <p:cNvPicPr>
            <a:picLocks noChangeAspect="1"/>
          </p:cNvPicPr>
          <p:nvPr/>
        </p:nvPicPr>
        <p:blipFill>
          <a:blip r:embed="rId4">
            <a:extLst/>
          </a:blip>
          <a:stretch>
            <a:fillRect/>
          </a:stretch>
        </p:blipFill>
        <p:spPr>
          <a:xfrm>
            <a:off x="1659731" y="2811066"/>
            <a:ext cx="5920979" cy="732234"/>
          </a:xfrm>
          <a:prstGeom prst="rect">
            <a:avLst/>
          </a:prstGeom>
          <a:ln w="12700">
            <a:miter lim="400000"/>
          </a:ln>
        </p:spPr>
      </p:pic>
      <p:pic>
        <p:nvPicPr>
          <p:cNvPr id="266" name="図 8" descr="図 8"/>
          <p:cNvPicPr>
            <a:picLocks noChangeAspect="1"/>
          </p:cNvPicPr>
          <p:nvPr/>
        </p:nvPicPr>
        <p:blipFill>
          <a:blip r:embed="rId5">
            <a:extLst/>
          </a:blip>
          <a:stretch>
            <a:fillRect/>
          </a:stretch>
        </p:blipFill>
        <p:spPr>
          <a:xfrm>
            <a:off x="1641872" y="3513535"/>
            <a:ext cx="5957888" cy="1164432"/>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69"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こうとも言える</a:t>
            </a:r>
          </a:p>
        </p:txBody>
      </p:sp>
      <p:sp>
        <p:nvSpPr>
          <p:cNvPr id="270" name="コンテンツ プレースホルダー 2"/>
          <p:cNvSpPr txBox="1"/>
          <p:nvPr>
            <p:ph type="body" idx="1"/>
          </p:nvPr>
        </p:nvSpPr>
        <p:spPr>
          <a:xfrm>
            <a:off x="457200" y="1200151"/>
            <a:ext cx="8229600" cy="3394472"/>
          </a:xfrm>
          <a:prstGeom prst="rect">
            <a:avLst/>
          </a:prstGeom>
        </p:spPr>
        <p:txBody>
          <a:bodyPr/>
          <a:lstStyle/>
          <a:p>
            <a:pPr/>
          </a:p>
        </p:txBody>
      </p:sp>
      <p:pic>
        <p:nvPicPr>
          <p:cNvPr id="271" name="図 5" descr="図 5"/>
          <p:cNvPicPr>
            <a:picLocks noChangeAspect="1"/>
          </p:cNvPicPr>
          <p:nvPr/>
        </p:nvPicPr>
        <p:blipFill>
          <a:blip r:embed="rId2">
            <a:extLst/>
          </a:blip>
          <a:stretch>
            <a:fillRect/>
          </a:stretch>
        </p:blipFill>
        <p:spPr>
          <a:xfrm>
            <a:off x="1618059" y="1383507"/>
            <a:ext cx="6005514" cy="769145"/>
          </a:xfrm>
          <a:prstGeom prst="rect">
            <a:avLst/>
          </a:prstGeom>
          <a:ln w="12700">
            <a:miter lim="400000"/>
          </a:ln>
        </p:spPr>
      </p:pic>
      <p:pic>
        <p:nvPicPr>
          <p:cNvPr id="272" name="図 6" descr="図 6"/>
          <p:cNvPicPr>
            <a:picLocks noChangeAspect="1"/>
          </p:cNvPicPr>
          <p:nvPr/>
        </p:nvPicPr>
        <p:blipFill>
          <a:blip r:embed="rId3">
            <a:extLst/>
          </a:blip>
          <a:stretch>
            <a:fillRect/>
          </a:stretch>
        </p:blipFill>
        <p:spPr>
          <a:xfrm>
            <a:off x="1665684" y="2133600"/>
            <a:ext cx="5909073" cy="708423"/>
          </a:xfrm>
          <a:prstGeom prst="rect">
            <a:avLst/>
          </a:prstGeom>
          <a:ln w="12700">
            <a:miter lim="400000"/>
          </a:ln>
        </p:spPr>
      </p:pic>
      <p:pic>
        <p:nvPicPr>
          <p:cNvPr id="273" name="図 7" descr="図 7"/>
          <p:cNvPicPr>
            <a:picLocks noChangeAspect="1"/>
          </p:cNvPicPr>
          <p:nvPr/>
        </p:nvPicPr>
        <p:blipFill>
          <a:blip r:embed="rId4">
            <a:extLst/>
          </a:blip>
          <a:stretch>
            <a:fillRect/>
          </a:stretch>
        </p:blipFill>
        <p:spPr>
          <a:xfrm>
            <a:off x="1659731" y="2811066"/>
            <a:ext cx="5920979" cy="732234"/>
          </a:xfrm>
          <a:prstGeom prst="rect">
            <a:avLst/>
          </a:prstGeom>
          <a:ln w="12700">
            <a:miter lim="400000"/>
          </a:ln>
        </p:spPr>
      </p:pic>
      <p:pic>
        <p:nvPicPr>
          <p:cNvPr id="274" name="図 8" descr="図 8"/>
          <p:cNvPicPr>
            <a:picLocks noChangeAspect="1"/>
          </p:cNvPicPr>
          <p:nvPr/>
        </p:nvPicPr>
        <p:blipFill>
          <a:blip r:embed="rId5">
            <a:extLst/>
          </a:blip>
          <a:stretch>
            <a:fillRect/>
          </a:stretch>
        </p:blipFill>
        <p:spPr>
          <a:xfrm>
            <a:off x="1641872" y="3513535"/>
            <a:ext cx="5957888" cy="1164432"/>
          </a:xfrm>
          <a:prstGeom prst="rect">
            <a:avLst/>
          </a:prstGeom>
          <a:ln w="12700">
            <a:miter lim="400000"/>
          </a:ln>
        </p:spPr>
      </p:pic>
      <p:pic>
        <p:nvPicPr>
          <p:cNvPr id="275" name="図 9" descr="図 9"/>
          <p:cNvPicPr>
            <a:picLocks noChangeAspect="1"/>
          </p:cNvPicPr>
          <p:nvPr/>
        </p:nvPicPr>
        <p:blipFill>
          <a:blip r:embed="rId4">
            <a:extLst/>
          </a:blip>
          <a:stretch>
            <a:fillRect/>
          </a:stretch>
        </p:blipFill>
        <p:spPr>
          <a:xfrm>
            <a:off x="1675209" y="2108597"/>
            <a:ext cx="5920980" cy="733426"/>
          </a:xfrm>
          <a:prstGeom prst="rect">
            <a:avLst/>
          </a:prstGeom>
          <a:ln w="12700">
            <a:miter lim="400000"/>
          </a:ln>
        </p:spPr>
      </p:pic>
      <p:pic>
        <p:nvPicPr>
          <p:cNvPr id="276" name="図 10" descr="図 10"/>
          <p:cNvPicPr>
            <a:picLocks noChangeAspect="1"/>
          </p:cNvPicPr>
          <p:nvPr/>
        </p:nvPicPr>
        <p:blipFill>
          <a:blip r:embed="rId3">
            <a:extLst/>
          </a:blip>
          <a:stretch>
            <a:fillRect/>
          </a:stretch>
        </p:blipFill>
        <p:spPr>
          <a:xfrm>
            <a:off x="1656159" y="2834877"/>
            <a:ext cx="5909073" cy="70842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5"/>
                                        </p:tgtEl>
                                        <p:attrNameLst>
                                          <p:attrName>style.visibility</p:attrName>
                                        </p:attrNameLst>
                                      </p:cBhvr>
                                      <p:to>
                                        <p:strVal val="visible"/>
                                      </p:to>
                                    </p:set>
                                    <p:animEffect filter="wipe(left)" transition="in">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76"/>
                                        </p:tgtEl>
                                        <p:attrNameLst>
                                          <p:attrName>style.visibility</p:attrName>
                                        </p:attrNameLst>
                                      </p:cBhvr>
                                      <p:to>
                                        <p:strVal val="visible"/>
                                      </p:to>
                                    </p:set>
                                    <p:animEffect filter="wipe(left)" transition="in">
                                      <p:cBhvr>
                                        <p:cTn id="12" dur="5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6" grpId="2"/>
      <p:bldP build="whole" bldLvl="1" animBg="1" rev="0" advAuto="0" spid="275"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79"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対応のエッセンスは</a:t>
            </a:r>
          </a:p>
        </p:txBody>
      </p:sp>
      <p:sp>
        <p:nvSpPr>
          <p:cNvPr id="280" name="コンテンツ プレースホルダ 2"/>
          <p:cNvSpPr txBox="1"/>
          <p:nvPr>
            <p:ph type="body" idx="1"/>
          </p:nvPr>
        </p:nvSpPr>
        <p:spPr>
          <a:xfrm>
            <a:off x="457200" y="1200151"/>
            <a:ext cx="8229600" cy="3394472"/>
          </a:xfrm>
          <a:prstGeom prst="rect">
            <a:avLst/>
          </a:prstGeom>
        </p:spPr>
        <p:txBody>
          <a:bodyPr/>
          <a:lstStyle/>
          <a:p>
            <a:pPr marL="234029" indent="-234029" defTabSz="832104">
              <a:lnSpc>
                <a:spcPct val="90000"/>
              </a:lnSpc>
              <a:buSzTx/>
              <a:buNone/>
              <a:defRPr sz="2184"/>
            </a:pPr>
            <a:r>
              <a:rPr>
                <a:latin typeface="+mj-lt"/>
                <a:ea typeface="+mj-ea"/>
                <a:cs typeface="+mj-cs"/>
                <a:sym typeface="Helvetica"/>
              </a:rPr>
              <a:t>・大原則（</a:t>
            </a:r>
            <a:r>
              <a:t>p28</a:t>
            </a:r>
            <a:r>
              <a:rPr>
                <a:latin typeface="+mj-lt"/>
                <a:ea typeface="+mj-ea"/>
                <a:cs typeface="+mj-cs"/>
                <a:sym typeface="Helvetica"/>
              </a:rPr>
              <a:t>）・三原則（</a:t>
            </a:r>
            <a:r>
              <a:t>p29</a:t>
            </a:r>
            <a:r>
              <a:rPr>
                <a:latin typeface="+mj-lt"/>
                <a:ea typeface="+mj-ea"/>
                <a:cs typeface="+mj-cs"/>
                <a:sym typeface="Helvetica"/>
              </a:rPr>
              <a:t>）に沿った対応</a:t>
            </a:r>
          </a:p>
          <a:p>
            <a:pPr marL="234029" indent="-234029" defTabSz="832104">
              <a:lnSpc>
                <a:spcPct val="90000"/>
              </a:lnSpc>
              <a:buSzTx/>
              <a:buNone/>
              <a:defRPr sz="2184"/>
            </a:pPr>
          </a:p>
          <a:p>
            <a:pPr marL="234029" indent="-234029" defTabSz="832104">
              <a:lnSpc>
                <a:spcPct val="90000"/>
              </a:lnSpc>
              <a:buSzTx/>
              <a:buNone/>
              <a:defRPr sz="2184"/>
            </a:pPr>
            <a:r>
              <a:rPr>
                <a:latin typeface="+mj-lt"/>
                <a:ea typeface="+mj-ea"/>
                <a:cs typeface="+mj-cs"/>
                <a:sym typeface="Helvetica"/>
              </a:rPr>
              <a:t>・関係者が役割をきちんと遂行すること（</a:t>
            </a:r>
            <a:r>
              <a:t>p80</a:t>
            </a:r>
            <a:r>
              <a:rPr>
                <a:latin typeface="+mj-lt"/>
                <a:ea typeface="+mj-ea"/>
                <a:cs typeface="+mj-cs"/>
                <a:sym typeface="Helvetica"/>
              </a:rPr>
              <a:t>）</a:t>
            </a:r>
          </a:p>
          <a:p>
            <a:pPr marL="234029" indent="-234029" defTabSz="832104">
              <a:lnSpc>
                <a:spcPct val="90000"/>
              </a:lnSpc>
              <a:buSzTx/>
              <a:buNone/>
              <a:defRPr sz="2184"/>
            </a:pPr>
            <a:r>
              <a:rPr>
                <a:latin typeface="+mj-lt"/>
                <a:ea typeface="+mj-ea"/>
                <a:cs typeface="+mj-cs"/>
                <a:sym typeface="Helvetica"/>
              </a:rPr>
              <a:t>　（本人・家族・主治医・上司・人事・産業医）</a:t>
            </a:r>
          </a:p>
          <a:p>
            <a:pPr marL="234029" indent="-234029" defTabSz="832104">
              <a:lnSpc>
                <a:spcPct val="90000"/>
              </a:lnSpc>
              <a:buSzTx/>
              <a:buNone/>
              <a:defRPr sz="2184"/>
            </a:pPr>
          </a:p>
          <a:p>
            <a:pPr marL="234029" indent="-234029" defTabSz="832104">
              <a:lnSpc>
                <a:spcPct val="90000"/>
              </a:lnSpc>
              <a:buSzTx/>
              <a:buNone/>
              <a:defRPr sz="2184"/>
            </a:pPr>
            <a:r>
              <a:rPr>
                <a:latin typeface="+mj-lt"/>
                <a:ea typeface="+mj-ea"/>
                <a:cs typeface="+mj-cs"/>
                <a:sym typeface="Helvetica"/>
              </a:rPr>
              <a:t>・不完全労務提供の取り扱い（</a:t>
            </a:r>
            <a:r>
              <a:t>p33</a:t>
            </a:r>
            <a:r>
              <a:rPr>
                <a:latin typeface="+mj-lt"/>
                <a:ea typeface="+mj-ea"/>
                <a:cs typeface="+mj-cs"/>
                <a:sym typeface="Helvetica"/>
              </a:rPr>
              <a:t>）</a:t>
            </a:r>
          </a:p>
          <a:p>
            <a:pPr marL="234029" indent="-234029" defTabSz="832104">
              <a:lnSpc>
                <a:spcPct val="90000"/>
              </a:lnSpc>
              <a:buSzTx/>
              <a:buNone/>
              <a:defRPr sz="2184"/>
            </a:pPr>
          </a:p>
          <a:p>
            <a:pPr marL="234029" indent="-234029" defTabSz="832104">
              <a:lnSpc>
                <a:spcPct val="90000"/>
              </a:lnSpc>
              <a:spcBef>
                <a:spcPts val="300"/>
              </a:spcBef>
              <a:buSzTx/>
              <a:buNone/>
              <a:defRPr sz="1638"/>
            </a:pPr>
            <a:r>
              <a:t>*</a:t>
            </a:r>
            <a:r>
              <a:rPr>
                <a:latin typeface="+mj-lt"/>
                <a:ea typeface="+mj-ea"/>
                <a:cs typeface="+mj-cs"/>
                <a:sym typeface="Helvetica"/>
              </a:rPr>
              <a:t>「健康管理は社員自身にやらせなさい」参照</a:t>
            </a:r>
          </a:p>
        </p:txBody>
      </p:sp>
      <p:sp>
        <p:nvSpPr>
          <p:cNvPr id="281" name="角丸四角形 5"/>
          <p:cNvSpPr/>
          <p:nvPr/>
        </p:nvSpPr>
        <p:spPr>
          <a:xfrm>
            <a:off x="457200" y="3300513"/>
            <a:ext cx="4660106" cy="485776"/>
          </a:xfrm>
          <a:prstGeom prst="roundRect">
            <a:avLst>
              <a:gd name="adj" fmla="val 16667"/>
            </a:avLst>
          </a:prstGeom>
          <a:ln w="50800">
            <a:solidFill>
              <a:schemeClr val="accent1"/>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1"/>
                                        </p:tgtEl>
                                        <p:attrNameLst>
                                          <p:attrName>style.visibility</p:attrName>
                                        </p:attrNameLst>
                                      </p:cBhvr>
                                      <p:to>
                                        <p:strVal val="visible"/>
                                      </p:to>
                                    </p:set>
                                    <p:animEffect filter="wipe(left)" transition="in">
                                      <p:cBhvr>
                                        <p:cTn id="7"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1"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84"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ある臨床医の言葉</a:t>
            </a:r>
          </a:p>
        </p:txBody>
      </p:sp>
      <p:sp>
        <p:nvSpPr>
          <p:cNvPr id="285" name="コンテンツ プレースホルダ 2"/>
          <p:cNvSpPr txBox="1"/>
          <p:nvPr>
            <p:ph type="body" idx="1"/>
          </p:nvPr>
        </p:nvSpPr>
        <p:spPr>
          <a:xfrm>
            <a:off x="457200" y="1200151"/>
            <a:ext cx="8229600" cy="3394472"/>
          </a:xfrm>
          <a:prstGeom prst="rect">
            <a:avLst/>
          </a:prstGeom>
        </p:spPr>
        <p:txBody>
          <a:bodyPr/>
          <a:lstStyle/>
          <a:p>
            <a:pPr marL="254603" indent="-254603" defTabSz="905255">
              <a:buSzTx/>
              <a:buNone/>
              <a:defRPr sz="2376"/>
            </a:pPr>
            <a:r>
              <a:rPr>
                <a:latin typeface="+mj-lt"/>
                <a:ea typeface="+mj-ea"/>
                <a:cs typeface="+mj-cs"/>
                <a:sym typeface="Helvetica"/>
              </a:rPr>
              <a:t>　・精神科医としては、まだ復職は無理だと考えていても、本人の強い希望があれば、「失敗することも治療のうち」と考えて、復職可能との診断書を書くこともある。</a:t>
            </a:r>
          </a:p>
          <a:p>
            <a:pPr marL="254603" indent="-254603" defTabSz="905255">
              <a:buSzTx/>
              <a:buNone/>
              <a:defRPr sz="2376"/>
            </a:pPr>
            <a:r>
              <a:t>→</a:t>
            </a:r>
          </a:p>
          <a:p>
            <a:pPr marL="254603" indent="-254603" defTabSz="905255">
              <a:buSzTx/>
              <a:buNone/>
              <a:defRPr sz="2376"/>
            </a:pPr>
            <a:r>
              <a:rPr>
                <a:latin typeface="+mj-lt"/>
                <a:ea typeface="+mj-ea"/>
                <a:cs typeface="+mj-cs"/>
                <a:sym typeface="Helvetica"/>
              </a:rPr>
              <a:t>　　医師の意見に</a:t>
            </a:r>
            <a:r>
              <a:t>100%</a:t>
            </a:r>
            <a:r>
              <a:rPr>
                <a:latin typeface="+mj-lt"/>
                <a:ea typeface="+mj-ea"/>
                <a:cs typeface="+mj-cs"/>
                <a:sym typeface="Helvetica"/>
              </a:rPr>
              <a:t>従うと、「会社としては」うまくいかない場面が必ず生じうることは知っておくべき（医師は患者の味方にすぎない）。</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88" name="タイトル 1"/>
          <p:cNvSpPr txBox="1"/>
          <p:nvPr>
            <p:ph type="title"/>
          </p:nvPr>
        </p:nvSpPr>
        <p:spPr>
          <a:prstGeom prst="rect">
            <a:avLst/>
          </a:prstGeom>
        </p:spPr>
        <p:txBody>
          <a:bodyPr/>
          <a:lstStyle/>
          <a:p>
            <a:pPr defTabSz="713231">
              <a:defRPr sz="2262"/>
            </a:pPr>
            <a:r>
              <a:rPr>
                <a:latin typeface="+mj-lt"/>
                <a:ea typeface="+mj-ea"/>
                <a:cs typeface="+mj-cs"/>
                <a:sym typeface="Helvetica"/>
              </a:rPr>
              <a:t>私傷病による</a:t>
            </a:r>
            <a:br>
              <a:rPr>
                <a:latin typeface="+mj-lt"/>
                <a:ea typeface="+mj-ea"/>
                <a:cs typeface="+mj-cs"/>
                <a:sym typeface="Helvetica"/>
              </a:rPr>
            </a:br>
            <a:r>
              <a:rPr>
                <a:latin typeface="+mj-lt"/>
                <a:ea typeface="+mj-ea"/>
                <a:cs typeface="+mj-cs"/>
                <a:sym typeface="Helvetica"/>
              </a:rPr>
              <a:t>不完全な労務提供への対応</a:t>
            </a:r>
          </a:p>
        </p:txBody>
      </p:sp>
      <p:sp>
        <p:nvSpPr>
          <p:cNvPr id="289" name="コンテンツ プレースホルダ 2"/>
          <p:cNvSpPr txBox="1"/>
          <p:nvPr>
            <p:ph type="body" idx="1"/>
          </p:nvPr>
        </p:nvSpPr>
        <p:spPr>
          <a:xfrm>
            <a:off x="908575" y="1021532"/>
            <a:ext cx="6994253" cy="3394473"/>
          </a:xfrm>
          <a:prstGeom prst="rect">
            <a:avLst/>
          </a:prstGeom>
        </p:spPr>
        <p:txBody>
          <a:bodyPr/>
          <a:lstStyle/>
          <a:p>
            <a:pPr marL="231457" indent="-231457" defTabSz="822959">
              <a:lnSpc>
                <a:spcPct val="90000"/>
              </a:lnSpc>
              <a:buSzTx/>
              <a:buNone/>
              <a:defRPr sz="2159"/>
            </a:pPr>
          </a:p>
          <a:p>
            <a:pPr marL="231457" indent="-231457" defTabSz="822959">
              <a:lnSpc>
                <a:spcPct val="90000"/>
              </a:lnSpc>
              <a:spcBef>
                <a:spcPts val="400"/>
              </a:spcBef>
              <a:buSzTx/>
              <a:buNone/>
              <a:defRPr sz="1890"/>
            </a:pPr>
            <a:r>
              <a:rPr>
                <a:latin typeface="+mj-lt"/>
                <a:ea typeface="+mj-ea"/>
                <a:cs typeface="+mj-cs"/>
                <a:sym typeface="Helvetica"/>
              </a:rPr>
              <a:t>労働者から「</a:t>
            </a:r>
            <a:r>
              <a:t>1</a:t>
            </a:r>
            <a:r>
              <a:rPr>
                <a:latin typeface="+mj-lt"/>
                <a:ea typeface="+mj-ea"/>
                <a:cs typeface="+mj-cs"/>
                <a:sym typeface="Helvetica"/>
              </a:rPr>
              <a:t>日</a:t>
            </a:r>
            <a:r>
              <a:t>4</a:t>
            </a:r>
            <a:r>
              <a:rPr>
                <a:latin typeface="+mj-lt"/>
                <a:ea typeface="+mj-ea"/>
                <a:cs typeface="+mj-cs"/>
                <a:sym typeface="Helvetica"/>
              </a:rPr>
              <a:t>時間しか働けない」といわれたら</a:t>
            </a:r>
          </a:p>
          <a:p>
            <a:pPr marL="231457" indent="-231457" defTabSz="822959">
              <a:lnSpc>
                <a:spcPct val="90000"/>
              </a:lnSpc>
              <a:buSzTx/>
              <a:buNone/>
              <a:defRPr sz="1890"/>
            </a:pPr>
          </a:p>
          <a:p>
            <a:pPr marL="231457" indent="-231457" defTabSz="822959">
              <a:lnSpc>
                <a:spcPct val="90000"/>
              </a:lnSpc>
              <a:spcBef>
                <a:spcPts val="400"/>
              </a:spcBef>
              <a:buSzTx/>
              <a:buNone/>
              <a:defRPr sz="1890"/>
            </a:pPr>
            <a:r>
              <a:rPr>
                <a:latin typeface="+mj-lt"/>
                <a:ea typeface="+mj-ea"/>
                <a:cs typeface="+mj-cs"/>
                <a:sym typeface="Helvetica"/>
              </a:rPr>
              <a:t>「</a:t>
            </a:r>
            <a:r>
              <a:t>1</a:t>
            </a:r>
            <a:r>
              <a:rPr>
                <a:latin typeface="+mj-lt"/>
                <a:ea typeface="+mj-ea"/>
                <a:cs typeface="+mj-cs"/>
                <a:sym typeface="Helvetica"/>
              </a:rPr>
              <a:t>日の労働時間は</a:t>
            </a:r>
            <a:r>
              <a:t>8</a:t>
            </a:r>
            <a:r>
              <a:rPr>
                <a:latin typeface="+mj-lt"/>
                <a:ea typeface="+mj-ea"/>
                <a:cs typeface="+mj-cs"/>
                <a:sym typeface="Helvetica"/>
              </a:rPr>
              <a:t>時間という労働契約を結んでいる」</a:t>
            </a:r>
          </a:p>
          <a:p>
            <a:pPr marL="231457" indent="-231457" defTabSz="822959">
              <a:lnSpc>
                <a:spcPct val="90000"/>
              </a:lnSpc>
              <a:spcBef>
                <a:spcPts val="400"/>
              </a:spcBef>
              <a:buSzTx/>
              <a:buNone/>
              <a:defRPr sz="1890"/>
            </a:pPr>
            <a:r>
              <a:t>→</a:t>
            </a:r>
            <a:r>
              <a:rPr>
                <a:latin typeface="+mj-lt"/>
                <a:ea typeface="+mj-ea"/>
                <a:cs typeface="+mj-cs"/>
                <a:sym typeface="Helvetica"/>
              </a:rPr>
              <a:t>契約違反</a:t>
            </a:r>
          </a:p>
          <a:p>
            <a:pPr marL="231457" indent="-231457" defTabSz="822959">
              <a:lnSpc>
                <a:spcPct val="90000"/>
              </a:lnSpc>
              <a:spcBef>
                <a:spcPts val="400"/>
              </a:spcBef>
              <a:buSzTx/>
              <a:buNone/>
              <a:defRPr sz="1890"/>
            </a:pPr>
            <a:r>
              <a:rPr>
                <a:latin typeface="+mj-lt"/>
                <a:ea typeface="+mj-ea"/>
                <a:cs typeface="+mj-cs"/>
                <a:sym typeface="Helvetica"/>
              </a:rPr>
              <a:t>約束通りに働くことができない原因は労働者にある！</a:t>
            </a:r>
          </a:p>
          <a:p>
            <a:pPr marL="231457" indent="-231457" defTabSz="822959">
              <a:lnSpc>
                <a:spcPct val="90000"/>
              </a:lnSpc>
              <a:buSzTx/>
              <a:buNone/>
              <a:defRPr sz="1890"/>
            </a:pPr>
          </a:p>
          <a:p>
            <a:pPr marL="231457" indent="-231457" defTabSz="822959">
              <a:lnSpc>
                <a:spcPct val="90000"/>
              </a:lnSpc>
              <a:spcBef>
                <a:spcPts val="400"/>
              </a:spcBef>
              <a:buSzTx/>
              <a:buNone/>
              <a:defRPr sz="1890"/>
            </a:pPr>
            <a:r>
              <a:rPr>
                <a:latin typeface="+mj-lt"/>
                <a:ea typeface="+mj-ea"/>
                <a:cs typeface="+mj-cs"/>
                <a:sym typeface="Helvetica"/>
              </a:rPr>
              <a:t>　使用者には、</a:t>
            </a:r>
          </a:p>
          <a:p>
            <a:pPr marL="231457" indent="-231457" defTabSz="822959">
              <a:lnSpc>
                <a:spcPct val="90000"/>
              </a:lnSpc>
              <a:spcBef>
                <a:spcPts val="400"/>
              </a:spcBef>
              <a:buSzTx/>
              <a:buNone/>
              <a:defRPr sz="1890"/>
            </a:pPr>
            <a:r>
              <a:rPr>
                <a:latin typeface="+mj-lt"/>
                <a:ea typeface="+mj-ea"/>
                <a:cs typeface="+mj-cs"/>
                <a:sym typeface="Helvetica"/>
              </a:rPr>
              <a:t>「不完全な労務提供」を受け取る義務はない</a:t>
            </a:r>
          </a:p>
        </p:txBody>
      </p:sp>
      <p:sp>
        <p:nvSpPr>
          <p:cNvPr id="290" name="テキスト ボックス 8"/>
          <p:cNvSpPr txBox="1"/>
          <p:nvPr/>
        </p:nvSpPr>
        <p:spPr>
          <a:xfrm>
            <a:off x="1220866" y="4462462"/>
            <a:ext cx="4480581" cy="2923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出典：「社員の健康管理の実務と法律知識」石嵜信憲　経林書房</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93" name="タイトル 1"/>
          <p:cNvSpPr txBox="1"/>
          <p:nvPr>
            <p:ph type="title"/>
          </p:nvPr>
        </p:nvSpPr>
        <p:spPr>
          <a:xfrm>
            <a:off x="1485900" y="0"/>
            <a:ext cx="6172200" cy="857250"/>
          </a:xfrm>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会社は診断書に拘束されるのか</a:t>
            </a:r>
          </a:p>
        </p:txBody>
      </p:sp>
      <p:sp>
        <p:nvSpPr>
          <p:cNvPr id="294" name="コンテンツ プレースホルダ 15"/>
          <p:cNvSpPr txBox="1"/>
          <p:nvPr>
            <p:ph type="body" idx="1"/>
          </p:nvPr>
        </p:nvSpPr>
        <p:spPr>
          <a:xfrm>
            <a:off x="611560" y="767427"/>
            <a:ext cx="7488833" cy="3737373"/>
          </a:xfrm>
          <a:prstGeom prst="rect">
            <a:avLst/>
          </a:prstGeom>
        </p:spPr>
        <p:txBody>
          <a:bodyPr/>
          <a:lstStyle/>
          <a:p>
            <a:pPr>
              <a:buSzTx/>
              <a:buNone/>
              <a:defRPr sz="2100"/>
            </a:pPr>
            <a:r>
              <a:rPr>
                <a:latin typeface="+mj-lt"/>
                <a:ea typeface="+mj-ea"/>
                <a:cs typeface="+mj-cs"/>
                <a:sym typeface="Helvetica"/>
              </a:rPr>
              <a:t>　・診断書の内容それ自体は専門家の意見であり、素人である会社にはその内容について反論する能力はないといえますから、</a:t>
            </a:r>
            <a:r>
              <a:rPr u="sng">
                <a:latin typeface="+mj-lt"/>
                <a:ea typeface="+mj-ea"/>
                <a:cs typeface="+mj-cs"/>
                <a:sym typeface="Helvetica"/>
              </a:rPr>
              <a:t>内容自体には拘束される</a:t>
            </a:r>
            <a:r>
              <a:rPr>
                <a:latin typeface="+mj-lt"/>
                <a:ea typeface="+mj-ea"/>
                <a:cs typeface="+mj-cs"/>
                <a:sym typeface="Helvetica"/>
              </a:rPr>
              <a:t>といってもおおきな誤りではないでしょう。</a:t>
            </a:r>
          </a:p>
          <a:p>
            <a:pPr>
              <a:buSzTx/>
              <a:buNone/>
              <a:defRPr sz="2100"/>
            </a:pPr>
            <a:r>
              <a:rPr>
                <a:latin typeface="+mj-lt"/>
                <a:ea typeface="+mj-ea"/>
                <a:cs typeface="+mj-cs"/>
                <a:sym typeface="Helvetica"/>
              </a:rPr>
              <a:t>　・いわば制限勤務しかできない状態では、休職事由が消滅したとはいえませんから、会社は復職を認めないこともできますし、診断書どおりの制限勤務を認めることもできます。その意味では、</a:t>
            </a:r>
            <a:r>
              <a:rPr u="sng">
                <a:latin typeface="+mj-lt"/>
                <a:ea typeface="+mj-ea"/>
                <a:cs typeface="+mj-cs"/>
                <a:sym typeface="Helvetica"/>
              </a:rPr>
              <a:t>会社は医師の診断書には拘束されていない</a:t>
            </a:r>
            <a:r>
              <a:rPr>
                <a:latin typeface="+mj-lt"/>
                <a:ea typeface="+mj-ea"/>
                <a:cs typeface="+mj-cs"/>
                <a:sym typeface="Helvetica"/>
              </a:rPr>
              <a:t>ことになります。</a:t>
            </a:r>
          </a:p>
        </p:txBody>
      </p:sp>
      <p:sp>
        <p:nvSpPr>
          <p:cNvPr id="295" name="テキスト ボックス 5"/>
          <p:cNvSpPr txBox="1"/>
          <p:nvPr/>
        </p:nvSpPr>
        <p:spPr>
          <a:xfrm>
            <a:off x="1617344" y="4407694"/>
            <a:ext cx="5335748" cy="2923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出典：「職場のメンタルヘルス相談」稲村博・宮本光雄監修　商事法務研究会</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298" name="タイトル 1"/>
          <p:cNvSpPr txBox="1"/>
          <p:nvPr>
            <p:ph type="title"/>
          </p:nvPr>
        </p:nvSpPr>
        <p:spPr>
          <a:prstGeom prst="rect">
            <a:avLst/>
          </a:prstGeom>
        </p:spPr>
        <p:txBody>
          <a:bodyPr/>
          <a:lstStyle/>
          <a:p>
            <a:pPr defTabSz="768095">
              <a:defRPr b="1" sz="2772"/>
            </a:pPr>
            <a:r>
              <a:rPr>
                <a:latin typeface="+mj-lt"/>
                <a:ea typeface="+mj-ea"/>
                <a:cs typeface="+mj-cs"/>
                <a:sym typeface="Helvetica"/>
              </a:rPr>
              <a:t>横河電機（ＳＥ・うつ病罹患）事件</a:t>
            </a:r>
            <a:br>
              <a:rPr>
                <a:latin typeface="+mj-lt"/>
                <a:ea typeface="+mj-ea"/>
                <a:cs typeface="+mj-cs"/>
                <a:sym typeface="Helvetica"/>
              </a:rPr>
            </a:br>
            <a:r>
              <a:rPr b="0" sz="1512">
                <a:latin typeface="+mj-lt"/>
                <a:ea typeface="+mj-ea"/>
                <a:cs typeface="+mj-cs"/>
                <a:sym typeface="Helvetica"/>
              </a:rPr>
              <a:t>（東京高裁平成２５年１１月２７日・労判１０９１号４２頁）</a:t>
            </a:r>
          </a:p>
        </p:txBody>
      </p:sp>
      <p:sp>
        <p:nvSpPr>
          <p:cNvPr id="299" name="コンテンツ プレースホルダー 2"/>
          <p:cNvSpPr txBox="1"/>
          <p:nvPr>
            <p:ph type="body" idx="1"/>
          </p:nvPr>
        </p:nvSpPr>
        <p:spPr>
          <a:xfrm>
            <a:off x="539552" y="1200151"/>
            <a:ext cx="7632850" cy="3394472"/>
          </a:xfrm>
          <a:prstGeom prst="rect">
            <a:avLst/>
          </a:prstGeom>
        </p:spPr>
        <p:txBody>
          <a:bodyPr/>
          <a:lstStyle/>
          <a:p>
            <a:pPr marL="0" indent="0" defTabSz="841247">
              <a:buSzTx/>
              <a:buNone/>
              <a:defRPr sz="2208"/>
            </a:pPr>
            <a:r>
              <a:rPr>
                <a:latin typeface="+mj-lt"/>
                <a:ea typeface="+mj-ea"/>
                <a:cs typeface="+mj-cs"/>
                <a:sym typeface="Helvetica"/>
              </a:rPr>
              <a:t>２　Ｘは、Ｙ社がＸに対して復職当初からフルタイム勤務を求めたことにつき安全配慮義務違反があると主張するが、</a:t>
            </a:r>
            <a:r>
              <a:rPr b="1" u="sng">
                <a:latin typeface="+mj-lt"/>
                <a:ea typeface="+mj-ea"/>
                <a:cs typeface="+mj-cs"/>
                <a:sym typeface="Helvetica"/>
              </a:rPr>
              <a:t>休職者が復職するに当たり、短時間勤務から徐々に勤務時間を延ばしていく方法も考えられるが、場合によっては職場復帰の当初から本来の勤務時間で就労するようにさせた方が良いこともあり、一概に短時間労働から始めて徐々にフルタイム勤務に移行させるべきであると断ずることができるものではない</a:t>
            </a:r>
            <a:r>
              <a:rPr>
                <a:latin typeface="+mj-lt"/>
                <a:ea typeface="+mj-ea"/>
                <a:cs typeface="+mj-cs"/>
                <a:sym typeface="Helvetica"/>
              </a:rPr>
              <a:t>。</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02" name="Rectangle 2"/>
          <p:cNvSpPr txBox="1"/>
          <p:nvPr>
            <p:ph type="title" idx="4294967295"/>
          </p:nvPr>
        </p:nvSpPr>
        <p:spPr>
          <a:xfrm>
            <a:off x="683569" y="205978"/>
            <a:ext cx="7129313" cy="1177530"/>
          </a:xfrm>
          <a:prstGeom prst="rect">
            <a:avLst/>
          </a:prstGeom>
        </p:spPr>
        <p:txBody>
          <a:bodyPr/>
          <a:lstStyle/>
          <a:p>
            <a:pPr algn="l" defTabSz="786384">
              <a:defRPr b="1" sz="2064"/>
            </a:pPr>
            <a:r>
              <a:rPr>
                <a:latin typeface="+mj-lt"/>
                <a:ea typeface="+mj-ea"/>
                <a:cs typeface="+mj-cs"/>
                <a:sym typeface="Helvetica"/>
              </a:rPr>
              <a:t>疑問：少し、厳しいのでは？</a:t>
            </a:r>
            <a:br>
              <a:rPr>
                <a:latin typeface="+mj-lt"/>
                <a:ea typeface="+mj-ea"/>
                <a:cs typeface="+mj-cs"/>
                <a:sym typeface="Helvetica"/>
              </a:rPr>
            </a:br>
            <a:r>
              <a:rPr>
                <a:latin typeface="+mj-lt"/>
                <a:ea typeface="+mj-ea"/>
                <a:cs typeface="+mj-cs"/>
                <a:sym typeface="Helvetica"/>
              </a:rPr>
              <a:t>病気があっても職場がしばらく支援すれば良くなって働けるようになるのでは？</a:t>
            </a:r>
          </a:p>
        </p:txBody>
      </p:sp>
      <p:sp>
        <p:nvSpPr>
          <p:cNvPr id="303" name="Rectangle 3"/>
          <p:cNvSpPr txBox="1"/>
          <p:nvPr>
            <p:ph type="body" idx="4294967295"/>
          </p:nvPr>
        </p:nvSpPr>
        <p:spPr>
          <a:xfrm>
            <a:off x="467543" y="1383507"/>
            <a:ext cx="7632849" cy="3204468"/>
          </a:xfrm>
          <a:prstGeom prst="rect">
            <a:avLst/>
          </a:prstGeom>
        </p:spPr>
        <p:txBody>
          <a:bodyPr/>
          <a:lstStyle/>
          <a:p>
            <a:pPr marL="213455" indent="-213455" algn="just" defTabSz="758951">
              <a:spcBef>
                <a:spcPts val="400"/>
              </a:spcBef>
              <a:buSzTx/>
              <a:buNone/>
              <a:defRPr sz="1743"/>
            </a:pPr>
            <a:r>
              <a:rPr>
                <a:latin typeface="+mj-lt"/>
                <a:ea typeface="+mj-ea"/>
                <a:cs typeface="+mj-cs"/>
                <a:sym typeface="Helvetica"/>
              </a:rPr>
              <a:t>回答：「しばらく」は、どれぐらいか？</a:t>
            </a:r>
            <a:endParaRPr>
              <a:latin typeface="+mj-lt"/>
              <a:ea typeface="+mj-ea"/>
              <a:cs typeface="+mj-cs"/>
              <a:sym typeface="Helvetica"/>
            </a:endParaRPr>
          </a:p>
          <a:p>
            <a:pPr marL="213455" indent="-213455" algn="just" defTabSz="758951">
              <a:spcBef>
                <a:spcPts val="400"/>
              </a:spcBef>
              <a:buSzTx/>
              <a:buNone/>
              <a:defRPr sz="1743"/>
            </a:pPr>
            <a:r>
              <a:rPr>
                <a:latin typeface="+mj-lt"/>
                <a:ea typeface="+mj-ea"/>
                <a:cs typeface="+mj-cs"/>
                <a:sym typeface="Helvetica"/>
              </a:rPr>
              <a:t>　　発症前の状態まで回復するのにかかる時間は、年単位と言われる。</a:t>
            </a:r>
            <a:r>
              <a:t>1</a:t>
            </a:r>
            <a:r>
              <a:rPr>
                <a:latin typeface="+mj-lt"/>
                <a:ea typeface="+mj-ea"/>
                <a:cs typeface="+mj-cs"/>
                <a:sym typeface="Helvetica"/>
              </a:rPr>
              <a:t>、２週間程度の「しばらく」では、まず、職場が期待するほどの回復は見込めない。</a:t>
            </a:r>
          </a:p>
          <a:p>
            <a:pPr marL="213455" indent="-213455" algn="just" defTabSz="758951">
              <a:spcBef>
                <a:spcPts val="400"/>
              </a:spcBef>
              <a:buSzTx/>
              <a:buNone/>
              <a:defRPr sz="1743"/>
            </a:pPr>
          </a:p>
          <a:p>
            <a:pPr marL="213455" indent="-213455" algn="just" defTabSz="758951">
              <a:spcBef>
                <a:spcPts val="400"/>
              </a:spcBef>
              <a:buSzTx/>
              <a:buNone/>
              <a:defRPr sz="1743"/>
            </a:pPr>
            <a:r>
              <a:rPr>
                <a:latin typeface="+mj-lt"/>
                <a:ea typeface="+mj-ea"/>
                <a:cs typeface="+mj-cs"/>
                <a:sym typeface="Helvetica"/>
              </a:rPr>
              <a:t>回答：「支援」の、具体的内容は？</a:t>
            </a:r>
            <a:endParaRPr>
              <a:latin typeface="+mj-lt"/>
              <a:ea typeface="+mj-ea"/>
              <a:cs typeface="+mj-cs"/>
              <a:sym typeface="Helvetica"/>
            </a:endParaRPr>
          </a:p>
          <a:p>
            <a:pPr marL="213455" indent="-213455" algn="just" defTabSz="758951">
              <a:spcBef>
                <a:spcPts val="400"/>
              </a:spcBef>
              <a:buSzTx/>
              <a:buNone/>
              <a:defRPr sz="1743"/>
            </a:pPr>
            <a:r>
              <a:rPr>
                <a:latin typeface="+mj-lt"/>
                <a:ea typeface="+mj-ea"/>
                <a:cs typeface="+mj-cs"/>
                <a:sym typeface="Helvetica"/>
              </a:rPr>
              <a:t>　　ほとんどの場合、何を支援するのか不明。主治医も具体的な支援策なし（尋ねてみると良い）、また、明らかに周囲の過度の負担を前提としていることが。。。</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03">
                                            <p:bg/>
                                          </p:spTgt>
                                        </p:tgtEl>
                                        <p:attrNameLst>
                                          <p:attrName>style.visibility</p:attrName>
                                        </p:attrNameLst>
                                      </p:cBhvr>
                                      <p:to>
                                        <p:strVal val="visible"/>
                                      </p:to>
                                    </p:set>
                                    <p:animEffect filter="wipe(left)" transition="in">
                                      <p:cBhvr>
                                        <p:cTn id="7" dur="500"/>
                                        <p:tgtEl>
                                          <p:spTgt spid="303">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303">
                                            <p:txEl>
                                              <p:pRg st="0" end="0"/>
                                            </p:txEl>
                                          </p:spTgt>
                                        </p:tgtEl>
                                        <p:attrNameLst>
                                          <p:attrName>style.visibility</p:attrName>
                                        </p:attrNameLst>
                                      </p:cBhvr>
                                      <p:to>
                                        <p:strVal val="visible"/>
                                      </p:to>
                                    </p:set>
                                    <p:animEffect filter="wipe(left)" transition="in">
                                      <p:cBhvr>
                                        <p:cTn id="10" dur="500"/>
                                        <p:tgtEl>
                                          <p:spTgt spid="3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303">
                                            <p:txEl>
                                              <p:pRg st="1" end="1"/>
                                            </p:txEl>
                                          </p:spTgt>
                                        </p:tgtEl>
                                        <p:attrNameLst>
                                          <p:attrName>style.visibility</p:attrName>
                                        </p:attrNameLst>
                                      </p:cBhvr>
                                      <p:to>
                                        <p:strVal val="visible"/>
                                      </p:to>
                                    </p:set>
                                    <p:animEffect filter="wipe(left)" transition="in">
                                      <p:cBhvr>
                                        <p:cTn id="15" dur="500"/>
                                        <p:tgtEl>
                                          <p:spTgt spid="303">
                                            <p:txEl>
                                              <p:pRg st="1" end="1"/>
                                            </p:txEl>
                                          </p:spTgt>
                                        </p:tgtEl>
                                      </p:cBhvr>
                                    </p:animEffect>
                                  </p:childTnLst>
                                </p:cTn>
                              </p:par>
                            </p:childTnLst>
                          </p:cTn>
                        </p:par>
                        <p:par>
                          <p:cTn id="16" fill="hold">
                            <p:stCondLst>
                              <p:cond delay="500"/>
                            </p:stCondLst>
                            <p:childTnLst>
                              <p:par>
                                <p:cTn id="17" presetClass="entr" nodeType="afterEffect" presetSubtype="8" presetID="22" grpId="1" fill="hold">
                                  <p:stCondLst>
                                    <p:cond delay="0"/>
                                  </p:stCondLst>
                                  <p:iterate type="el" backwards="0">
                                    <p:tmAbs val="0"/>
                                  </p:iterate>
                                  <p:childTnLst>
                                    <p:set>
                                      <p:cBhvr>
                                        <p:cTn id="18" fill="hold"/>
                                        <p:tgtEl>
                                          <p:spTgt spid="303">
                                            <p:txEl>
                                              <p:pRg st="2" end="2"/>
                                            </p:txEl>
                                          </p:spTgt>
                                        </p:tgtEl>
                                        <p:attrNameLst>
                                          <p:attrName>style.visibility</p:attrName>
                                        </p:attrNameLst>
                                      </p:cBhvr>
                                      <p:to>
                                        <p:strVal val="visible"/>
                                      </p:to>
                                    </p:set>
                                    <p:animEffect filter="wipe(left)" transition="in">
                                      <p:cBhvr>
                                        <p:cTn id="19" dur="500"/>
                                        <p:tgtEl>
                                          <p:spTgt spid="30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2" grpId="1" fill="hold">
                                  <p:stCondLst>
                                    <p:cond delay="0"/>
                                  </p:stCondLst>
                                  <p:iterate type="el" backwards="0">
                                    <p:tmAbs val="0"/>
                                  </p:iterate>
                                  <p:childTnLst>
                                    <p:set>
                                      <p:cBhvr>
                                        <p:cTn id="23" fill="hold"/>
                                        <p:tgtEl>
                                          <p:spTgt spid="303">
                                            <p:txEl>
                                              <p:pRg st="3" end="3"/>
                                            </p:txEl>
                                          </p:spTgt>
                                        </p:tgtEl>
                                        <p:attrNameLst>
                                          <p:attrName>style.visibility</p:attrName>
                                        </p:attrNameLst>
                                      </p:cBhvr>
                                      <p:to>
                                        <p:strVal val="visible"/>
                                      </p:to>
                                    </p:set>
                                    <p:animEffect filter="wipe(left)" transition="in">
                                      <p:cBhvr>
                                        <p:cTn id="24" dur="500"/>
                                        <p:tgtEl>
                                          <p:spTgt spid="30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2" grpId="1" fill="hold">
                                  <p:stCondLst>
                                    <p:cond delay="0"/>
                                  </p:stCondLst>
                                  <p:iterate type="el" backwards="0">
                                    <p:tmAbs val="0"/>
                                  </p:iterate>
                                  <p:childTnLst>
                                    <p:set>
                                      <p:cBhvr>
                                        <p:cTn id="28" fill="hold"/>
                                        <p:tgtEl>
                                          <p:spTgt spid="303">
                                            <p:txEl>
                                              <p:pRg st="4" end="4"/>
                                            </p:txEl>
                                          </p:spTgt>
                                        </p:tgtEl>
                                        <p:attrNameLst>
                                          <p:attrName>style.visibility</p:attrName>
                                        </p:attrNameLst>
                                      </p:cBhvr>
                                      <p:to>
                                        <p:strVal val="visible"/>
                                      </p:to>
                                    </p:set>
                                    <p:animEffect filter="wipe(left)" transition="in">
                                      <p:cBhvr>
                                        <p:cTn id="29" dur="500"/>
                                        <p:tgtEl>
                                          <p:spTgt spid="30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0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103"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再発</a:t>
            </a:r>
          </a:p>
        </p:txBody>
      </p:sp>
      <p:sp>
        <p:nvSpPr>
          <p:cNvPr id="104" name="コンテンツ プレースホルダー 2"/>
          <p:cNvSpPr txBox="1"/>
          <p:nvPr>
            <p:ph type="body" sz="quarter" idx="1"/>
          </p:nvPr>
        </p:nvSpPr>
        <p:spPr>
          <a:xfrm>
            <a:off x="1485900" y="3381376"/>
            <a:ext cx="6137674" cy="1213248"/>
          </a:xfrm>
          <a:prstGeom prst="rect">
            <a:avLst/>
          </a:prstGeom>
        </p:spPr>
        <p:txBody>
          <a:bodyPr/>
          <a:lstStyle/>
          <a:p>
            <a:pPr marL="0" indent="0" defTabSz="722376">
              <a:spcBef>
                <a:spcPts val="400"/>
              </a:spcBef>
              <a:buSzTx/>
              <a:buNone/>
              <a:defRPr sz="1896"/>
            </a:pPr>
            <a:r>
              <a:rPr>
                <a:latin typeface="+mj-lt"/>
                <a:ea typeface="+mj-ea"/>
                <a:cs typeface="+mj-cs"/>
                <a:sym typeface="Helvetica"/>
              </a:rPr>
              <a:t>・きちんとやらないと半分は繰り返す</a:t>
            </a:r>
          </a:p>
          <a:p>
            <a:pPr marL="0" indent="0" defTabSz="722376">
              <a:spcBef>
                <a:spcPts val="400"/>
              </a:spcBef>
              <a:buSzTx/>
              <a:buNone/>
              <a:defRPr sz="1896"/>
            </a:pPr>
            <a:r>
              <a:t>→</a:t>
            </a:r>
            <a:r>
              <a:rPr>
                <a:latin typeface="+mj-lt"/>
                <a:ea typeface="+mj-ea"/>
                <a:cs typeface="+mj-cs"/>
                <a:sym typeface="Helvetica"/>
              </a:rPr>
              <a:t>メソッド導入で、繰り返し事例はほぼなし、</a:t>
            </a:r>
            <a:endParaRPr>
              <a:latin typeface="+mj-lt"/>
              <a:ea typeface="+mj-ea"/>
              <a:cs typeface="+mj-cs"/>
              <a:sym typeface="Helvetica"/>
            </a:endParaRPr>
          </a:p>
          <a:p>
            <a:pPr marL="0" indent="0" defTabSz="722376">
              <a:spcBef>
                <a:spcPts val="400"/>
              </a:spcBef>
              <a:buSzTx/>
              <a:buNone/>
              <a:defRPr sz="1896"/>
            </a:pPr>
            <a:r>
              <a:t>1</a:t>
            </a:r>
            <a:r>
              <a:rPr>
                <a:latin typeface="+mj-lt"/>
                <a:ea typeface="+mj-ea"/>
                <a:cs typeface="+mj-cs"/>
                <a:sym typeface="Helvetica"/>
              </a:rPr>
              <a:t>割未満までは到達できる</a:t>
            </a:r>
          </a:p>
        </p:txBody>
      </p:sp>
      <p:pic>
        <p:nvPicPr>
          <p:cNvPr id="105" name="図 5" descr="図 5"/>
          <p:cNvPicPr>
            <a:picLocks noChangeAspect="1"/>
          </p:cNvPicPr>
          <p:nvPr/>
        </p:nvPicPr>
        <p:blipFill>
          <a:blip r:embed="rId2">
            <a:extLst/>
          </a:blip>
          <a:stretch>
            <a:fillRect/>
          </a:stretch>
        </p:blipFill>
        <p:spPr>
          <a:xfrm>
            <a:off x="1189434" y="844153"/>
            <a:ext cx="6730605" cy="2578895"/>
          </a:xfrm>
          <a:prstGeom prst="rect">
            <a:avLst/>
          </a:prstGeom>
          <a:ln w="12700">
            <a:miter lim="400000"/>
          </a:ln>
        </p:spPr>
      </p:pic>
      <p:sp>
        <p:nvSpPr>
          <p:cNvPr id="106" name="テキスト ボックス 7"/>
          <p:cNvSpPr txBox="1"/>
          <p:nvPr/>
        </p:nvSpPr>
        <p:spPr>
          <a:xfrm>
            <a:off x="1485185" y="4779169"/>
            <a:ext cx="1430262" cy="2923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rPr>
                <a:latin typeface="Osaka"/>
                <a:ea typeface="Osaka"/>
                <a:cs typeface="Osaka"/>
                <a:sym typeface="Osaka"/>
              </a:rPr>
              <a:t>「職場復帰支援」</a:t>
            </a:r>
            <a:r>
              <a:t>p3</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pic>
        <p:nvPicPr>
          <p:cNvPr id="306" name="Picture 4" descr="Picture 4"/>
          <p:cNvPicPr>
            <a:picLocks noChangeAspect="1"/>
          </p:cNvPicPr>
          <p:nvPr/>
        </p:nvPicPr>
        <p:blipFill>
          <a:blip r:embed="rId2">
            <a:extLst/>
          </a:blip>
          <a:stretch>
            <a:fillRect/>
          </a:stretch>
        </p:blipFill>
        <p:spPr>
          <a:xfrm>
            <a:off x="2603897" y="-20242"/>
            <a:ext cx="3542110" cy="4982768"/>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09" name="タイトル 1"/>
          <p:cNvSpPr txBox="1"/>
          <p:nvPr>
            <p:ph type="title"/>
          </p:nvPr>
        </p:nvSpPr>
        <p:spPr>
          <a:prstGeom prst="rect">
            <a:avLst/>
          </a:prstGeom>
        </p:spPr>
        <p:txBody>
          <a:bodyPr/>
          <a:lstStyle/>
          <a:p>
            <a:pPr/>
          </a:p>
        </p:txBody>
      </p:sp>
      <p:sp>
        <p:nvSpPr>
          <p:cNvPr id="310" name="コンテンツ プレースホルダー 2"/>
          <p:cNvSpPr txBox="1"/>
          <p:nvPr>
            <p:ph type="body" idx="1"/>
          </p:nvPr>
        </p:nvSpPr>
        <p:spPr>
          <a:xfrm>
            <a:off x="457200" y="1200151"/>
            <a:ext cx="8229600" cy="3394472"/>
          </a:xfrm>
          <a:prstGeom prst="rect">
            <a:avLst/>
          </a:prstGeom>
        </p:spPr>
        <p:txBody>
          <a:bodyPr/>
          <a:lstStyle/>
          <a:p>
            <a:pPr/>
          </a:p>
        </p:txBody>
      </p:sp>
      <p:pic>
        <p:nvPicPr>
          <p:cNvPr id="311" name="Picture 6" descr="Picture 6"/>
          <p:cNvPicPr>
            <a:picLocks noChangeAspect="1"/>
          </p:cNvPicPr>
          <p:nvPr/>
        </p:nvPicPr>
        <p:blipFill>
          <a:blip r:embed="rId2">
            <a:extLst/>
          </a:blip>
          <a:stretch>
            <a:fillRect/>
          </a:stretch>
        </p:blipFill>
        <p:spPr>
          <a:xfrm>
            <a:off x="2768204" y="33337"/>
            <a:ext cx="3607595" cy="4864896"/>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14"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つまり</a:t>
            </a:r>
          </a:p>
        </p:txBody>
      </p:sp>
      <p:sp>
        <p:nvSpPr>
          <p:cNvPr id="315" name="コンテンツ プレースホルダー 2"/>
          <p:cNvSpPr txBox="1"/>
          <p:nvPr>
            <p:ph type="body" idx="1"/>
          </p:nvPr>
        </p:nvSpPr>
        <p:spPr>
          <a:xfrm>
            <a:off x="611561" y="1200151"/>
            <a:ext cx="7201321" cy="3394472"/>
          </a:xfrm>
          <a:prstGeom prst="rect">
            <a:avLst/>
          </a:prstGeom>
        </p:spPr>
        <p:txBody>
          <a:bodyPr/>
          <a:lstStyle/>
          <a:p>
            <a:pPr marL="0" indent="0">
              <a:buSzTx/>
              <a:buNone/>
            </a:pPr>
            <a:r>
              <a:rPr>
                <a:latin typeface="+mj-lt"/>
                <a:ea typeface="+mj-ea"/>
                <a:cs typeface="+mj-cs"/>
                <a:sym typeface="Helvetica"/>
              </a:rPr>
              <a:t>「曖昧な言葉で質問すると曖昧な答えしか返ってこないが、</a:t>
            </a:r>
            <a:r>
              <a:rPr u="sng">
                <a:latin typeface="+mj-lt"/>
                <a:ea typeface="+mj-ea"/>
                <a:cs typeface="+mj-cs"/>
                <a:sym typeface="Helvetica"/>
              </a:rPr>
              <a:t>正確な質問をすると正確な答え</a:t>
            </a:r>
            <a:r>
              <a:rPr>
                <a:latin typeface="+mj-lt"/>
                <a:ea typeface="+mj-ea"/>
                <a:cs typeface="+mj-cs"/>
                <a:sym typeface="Helvetica"/>
              </a:rPr>
              <a:t>が返ってくる。明確な定義を持つ言葉でコミュニケーションすれば、その人は</a:t>
            </a:r>
            <a:r>
              <a:rPr u="sng">
                <a:latin typeface="+mj-lt"/>
                <a:ea typeface="+mj-ea"/>
                <a:cs typeface="+mj-cs"/>
                <a:sym typeface="Helvetica"/>
              </a:rPr>
              <a:t>自分の言葉に責任を持つ</a:t>
            </a:r>
            <a:r>
              <a:rPr>
                <a:latin typeface="+mj-lt"/>
                <a:ea typeface="+mj-ea"/>
                <a:cs typeface="+mj-cs"/>
                <a:sym typeface="Helvetica"/>
              </a:rPr>
              <a:t>ようになる」（自動車会社、元</a:t>
            </a:r>
            <a:r>
              <a:t>CEO</a:t>
            </a:r>
            <a:r>
              <a:rPr>
                <a:latin typeface="+mj-lt"/>
                <a:ea typeface="+mj-ea"/>
                <a:cs typeface="+mj-cs"/>
                <a:sym typeface="Helvetica"/>
              </a:rPr>
              <a:t>の言葉）</a:t>
            </a:r>
          </a:p>
          <a:p>
            <a:pPr marL="0" indent="0">
              <a:buSzTx/>
              <a:buNone/>
            </a:pPr>
          </a:p>
          <a:p>
            <a:pPr marL="0" indent="0">
              <a:spcBef>
                <a:spcPts val="400"/>
              </a:spcBef>
              <a:buSzTx/>
              <a:buNone/>
              <a:defRPr sz="1800"/>
            </a:pPr>
            <a:r>
              <a:rPr>
                <a:latin typeface="+mj-lt"/>
                <a:ea typeface="+mj-ea"/>
                <a:cs typeface="+mj-cs"/>
                <a:sym typeface="Helvetica"/>
              </a:rPr>
              <a:t>「キャスターという仕事」国谷裕子、岩波新書、</a:t>
            </a:r>
            <a:r>
              <a:t>p131</a:t>
            </a:r>
          </a:p>
        </p:txBody>
      </p:sp>
      <p:pic>
        <p:nvPicPr>
          <p:cNvPr id="316" name="Picture 5" descr="Picture 5"/>
          <p:cNvPicPr>
            <a:picLocks noChangeAspect="1"/>
          </p:cNvPicPr>
          <p:nvPr/>
        </p:nvPicPr>
        <p:blipFill>
          <a:blip r:embed="rId2">
            <a:extLst/>
          </a:blip>
          <a:stretch>
            <a:fillRect/>
          </a:stretch>
        </p:blipFill>
        <p:spPr>
          <a:xfrm>
            <a:off x="6840140" y="3165873"/>
            <a:ext cx="1003698" cy="162044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フッター プレースホルダー 4"/>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19"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これまでとこれから；優しいのはどっち</a:t>
            </a:r>
          </a:p>
        </p:txBody>
      </p:sp>
      <p:pic>
        <p:nvPicPr>
          <p:cNvPr id="320" name="コンテンツ プレースホルダー 2" descr="コンテンツ プレースホルダー 2"/>
          <p:cNvPicPr>
            <a:picLocks noChangeAspect="1"/>
          </p:cNvPicPr>
          <p:nvPr/>
        </p:nvPicPr>
        <p:blipFill>
          <a:blip r:embed="rId2">
            <a:extLst/>
          </a:blip>
          <a:stretch>
            <a:fillRect/>
          </a:stretch>
        </p:blipFill>
        <p:spPr>
          <a:xfrm>
            <a:off x="1371600" y="1143000"/>
            <a:ext cx="6334125" cy="360045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23" name="タイトル 1"/>
          <p:cNvSpPr txBox="1"/>
          <p:nvPr>
            <p:ph type="title"/>
          </p:nvPr>
        </p:nvSpPr>
        <p:spPr>
          <a:xfrm>
            <a:off x="1485900" y="86916"/>
            <a:ext cx="6172200" cy="857251"/>
          </a:xfrm>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雇用システムの違い</a:t>
            </a:r>
          </a:p>
        </p:txBody>
      </p:sp>
      <p:graphicFrame>
        <p:nvGraphicFramePr>
          <p:cNvPr id="324" name="コンテンツ プレースホルダ 4"/>
          <p:cNvGraphicFramePr/>
          <p:nvPr/>
        </p:nvGraphicFramePr>
        <p:xfrm>
          <a:off x="1316832" y="844153"/>
          <a:ext cx="6493670" cy="36957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38513"/>
                <a:gridCol w="3155156"/>
              </a:tblGrid>
              <a:tr h="702469">
                <a:tc>
                  <a:txBody>
                    <a:bodyPr/>
                    <a:lstStyle/>
                    <a:p>
                      <a:pPr algn="ctr">
                        <a:defRPr b="1" sz="2700">
                          <a:solidFill>
                            <a:srgbClr val="FFFFFF"/>
                          </a:solidFill>
                        </a:defRPr>
                      </a:pPr>
                      <a:r>
                        <a:rPr b="0">
                          <a:latin typeface="Osaka"/>
                          <a:ea typeface="Osaka"/>
                          <a:cs typeface="Osaka"/>
                          <a:sym typeface="Osaka"/>
                        </a:rPr>
                        <a:t>欧米＝ジョブ</a:t>
                      </a:r>
                    </a:p>
                  </a:txBody>
                  <a:tcPr marL="34256" marR="34256" marT="34256" marB="34256" anchor="ctr" anchorCtr="0" horzOverflow="overflow">
                    <a:lnB w="38100">
                      <a:solidFill>
                        <a:srgbClr val="FFFFFF"/>
                      </a:solidFill>
                    </a:lnB>
                    <a:solidFill>
                      <a:schemeClr val="accent1"/>
                    </a:solidFill>
                  </a:tcPr>
                </a:tc>
                <a:tc>
                  <a:txBody>
                    <a:bodyPr/>
                    <a:lstStyle/>
                    <a:p>
                      <a:pPr algn="ctr">
                        <a:defRPr b="1" sz="2700">
                          <a:solidFill>
                            <a:srgbClr val="FFFFFF"/>
                          </a:solidFill>
                        </a:defRPr>
                      </a:pPr>
                      <a:r>
                        <a:rPr b="0">
                          <a:latin typeface="Osaka"/>
                          <a:ea typeface="Osaka"/>
                          <a:cs typeface="Osaka"/>
                          <a:sym typeface="Osaka"/>
                        </a:rPr>
                        <a:t>日本＝メンバー</a:t>
                      </a:r>
                    </a:p>
                  </a:txBody>
                  <a:tcPr marL="7139" marR="7139" marT="7139" marB="7139" anchor="ctr" anchorCtr="0" horzOverflow="overflow">
                    <a:lnB w="38100">
                      <a:solidFill>
                        <a:srgbClr val="FFFFFF"/>
                      </a:solidFill>
                    </a:lnB>
                    <a:solidFill>
                      <a:schemeClr val="accent1"/>
                    </a:solidFill>
                  </a:tcPr>
                </a:tc>
              </a:tr>
              <a:tr h="2993231">
                <a:tc>
                  <a:txBody>
                    <a:bodyPr/>
                    <a:lstStyle/>
                    <a:p>
                      <a:pPr algn="ctr">
                        <a:defRPr sz="2400"/>
                      </a:pPr>
                      <a:r>
                        <a:rPr>
                          <a:latin typeface="Osaka"/>
                          <a:ea typeface="Osaka"/>
                          <a:cs typeface="Osaka"/>
                          <a:sym typeface="Osaka"/>
                        </a:rPr>
                        <a:t>特定の業務を</a:t>
                      </a:r>
                    </a:p>
                    <a:p>
                      <a:pPr algn="ctr">
                        <a:defRPr sz="2400"/>
                      </a:pPr>
                      <a:r>
                        <a:rPr>
                          <a:latin typeface="Osaka"/>
                          <a:ea typeface="Osaka"/>
                          <a:cs typeface="Osaka"/>
                          <a:sym typeface="Osaka"/>
                        </a:rPr>
                        <a:t>遂行するために雇用</a:t>
                      </a:r>
                    </a:p>
                    <a:p>
                      <a:pPr algn="ctr">
                        <a:defRPr sz="2400"/>
                      </a:pPr>
                    </a:p>
                    <a:p>
                      <a:pPr algn="ctr">
                        <a:defRPr sz="2400"/>
                      </a:pPr>
                    </a:p>
                    <a:p>
                      <a:pPr algn="ctr">
                        <a:defRPr sz="2400"/>
                      </a:pPr>
                      <a:r>
                        <a:rPr>
                          <a:latin typeface="Osaka"/>
                          <a:ea typeface="Osaka"/>
                          <a:cs typeface="Osaka"/>
                          <a:sym typeface="Osaka"/>
                        </a:rPr>
                        <a:t>職務給</a:t>
                      </a:r>
                    </a:p>
                    <a:p>
                      <a:pPr algn="ctr">
                        <a:defRPr sz="2400"/>
                      </a:pPr>
                      <a:r>
                        <a:rPr>
                          <a:latin typeface="Osaka"/>
                          <a:ea typeface="Osaka"/>
                          <a:cs typeface="Osaka"/>
                          <a:sym typeface="Osaka"/>
                        </a:rPr>
                        <a:t>あくまでも取引関係</a:t>
                      </a:r>
                    </a:p>
                    <a:p>
                      <a:pPr algn="ctr">
                        <a:defRPr sz="2400"/>
                      </a:pPr>
                      <a:r>
                        <a:rPr>
                          <a:latin typeface="Osaka"/>
                          <a:ea typeface="Osaka"/>
                          <a:cs typeface="Osaka"/>
                          <a:sym typeface="Osaka"/>
                        </a:rPr>
                        <a:t>労務供給者と受給者</a:t>
                      </a:r>
                    </a:p>
                  </a:txBody>
                  <a:tcPr marL="34256" marR="34256" marT="34256" marB="34256" anchor="ctr" anchorCtr="0" horzOverflow="overflow">
                    <a:lnT w="38100">
                      <a:solidFill>
                        <a:srgbClr val="FFFFFF"/>
                      </a:solidFill>
                    </a:lnT>
                    <a:solidFill>
                      <a:srgbClr val="E9EDF4"/>
                    </a:solidFill>
                  </a:tcPr>
                </a:tc>
                <a:tc>
                  <a:txBody>
                    <a:bodyPr/>
                    <a:lstStyle/>
                    <a:p>
                      <a:pPr algn="ctr">
                        <a:defRPr sz="2400">
                          <a:latin typeface="Arial"/>
                          <a:ea typeface="Arial"/>
                          <a:cs typeface="Arial"/>
                          <a:sym typeface="Arial"/>
                        </a:defRPr>
                      </a:pPr>
                      <a:r>
                        <a:rPr>
                          <a:latin typeface="Osaka"/>
                          <a:ea typeface="Osaka"/>
                          <a:cs typeface="Osaka"/>
                          <a:sym typeface="Osaka"/>
                        </a:rPr>
                        <a:t>業務特定無し</a:t>
                      </a:r>
                    </a:p>
                    <a:p>
                      <a:pPr algn="ctr">
                        <a:defRPr sz="2400">
                          <a:latin typeface="Arial"/>
                          <a:ea typeface="Arial"/>
                          <a:cs typeface="Arial"/>
                          <a:sym typeface="Arial"/>
                        </a:defRPr>
                      </a:pPr>
                      <a:r>
                        <a:rPr>
                          <a:latin typeface="Osaka"/>
                          <a:ea typeface="Osaka"/>
                          <a:cs typeface="Osaka"/>
                          <a:sym typeface="Osaka"/>
                        </a:rPr>
                        <a:t>勤務地特定無し</a:t>
                      </a:r>
                    </a:p>
                    <a:p>
                      <a:pPr algn="ctr">
                        <a:defRPr sz="2400">
                          <a:latin typeface="Arial"/>
                          <a:ea typeface="Arial"/>
                          <a:cs typeface="Arial"/>
                          <a:sym typeface="Arial"/>
                        </a:defRPr>
                      </a:pPr>
                      <a:r>
                        <a:rPr>
                          <a:latin typeface="Osaka"/>
                          <a:ea typeface="Osaka"/>
                          <a:cs typeface="Osaka"/>
                          <a:sym typeface="Osaka"/>
                        </a:rPr>
                        <a:t>労働時間特定無し</a:t>
                      </a:r>
                      <a:r>
                        <a:t>*</a:t>
                      </a:r>
                    </a:p>
                    <a:p>
                      <a:pPr algn="ctr">
                        <a:defRPr sz="2400">
                          <a:latin typeface="Arial"/>
                          <a:ea typeface="Arial"/>
                          <a:cs typeface="Arial"/>
                          <a:sym typeface="Arial"/>
                        </a:defRPr>
                      </a:pPr>
                      <a:r>
                        <a:rPr>
                          <a:latin typeface="Osaka"/>
                          <a:ea typeface="Osaka"/>
                          <a:cs typeface="Osaka"/>
                          <a:sym typeface="Osaka"/>
                        </a:rPr>
                        <a:t>（</a:t>
                      </a:r>
                      <a:r>
                        <a:t>*</a:t>
                      </a:r>
                      <a:r>
                        <a:t>36</a:t>
                      </a:r>
                      <a:r>
                        <a:rPr>
                          <a:latin typeface="Osaka"/>
                          <a:ea typeface="Osaka"/>
                          <a:cs typeface="Osaka"/>
                          <a:sym typeface="Osaka"/>
                        </a:rPr>
                        <a:t>協定下にて）</a:t>
                      </a:r>
                    </a:p>
                    <a:p>
                      <a:pPr algn="ctr">
                        <a:defRPr sz="2400">
                          <a:latin typeface="Arial"/>
                          <a:ea typeface="Arial"/>
                          <a:cs typeface="Arial"/>
                          <a:sym typeface="Arial"/>
                        </a:defRPr>
                      </a:pPr>
                    </a:p>
                    <a:p>
                      <a:pPr algn="ctr">
                        <a:defRPr sz="2400">
                          <a:latin typeface="Arial"/>
                          <a:ea typeface="Arial"/>
                          <a:cs typeface="Arial"/>
                          <a:sym typeface="Arial"/>
                        </a:defRPr>
                      </a:pPr>
                      <a:r>
                        <a:rPr>
                          <a:latin typeface="Osaka"/>
                          <a:ea typeface="Osaka"/>
                          <a:cs typeface="Osaka"/>
                          <a:sym typeface="Osaka"/>
                        </a:rPr>
                        <a:t>職能給</a:t>
                      </a:r>
                    </a:p>
                    <a:p>
                      <a:pPr algn="ctr">
                        <a:defRPr sz="2400">
                          <a:latin typeface="Arial"/>
                          <a:ea typeface="Arial"/>
                          <a:cs typeface="Arial"/>
                          <a:sym typeface="Arial"/>
                        </a:defRPr>
                      </a:pPr>
                      <a:r>
                        <a:rPr>
                          <a:latin typeface="Osaka"/>
                          <a:ea typeface="Osaka"/>
                          <a:cs typeface="Osaka"/>
                          <a:sym typeface="Osaka"/>
                        </a:rPr>
                        <a:t>「社員」、「入社」</a:t>
                      </a:r>
                    </a:p>
                  </a:txBody>
                  <a:tcPr marL="7139" marR="7139" marT="7139" marB="7139" anchor="ctr" anchorCtr="0" horzOverflow="overflow">
                    <a:lnT w="38100">
                      <a:solidFill>
                        <a:srgbClr val="FFFFFF"/>
                      </a:solidFill>
                    </a:lnT>
                    <a:solidFill>
                      <a:srgbClr val="E9EDF4"/>
                    </a:solidFill>
                  </a:tcPr>
                </a:tc>
              </a:tr>
            </a:tbl>
          </a:graphicData>
        </a:graphic>
      </p:graphicFrame>
      <p:sp>
        <p:nvSpPr>
          <p:cNvPr id="325" name="テキスト ボックス 1"/>
          <p:cNvSpPr txBox="1"/>
          <p:nvPr/>
        </p:nvSpPr>
        <p:spPr>
          <a:xfrm>
            <a:off x="1188719" y="4569619"/>
            <a:ext cx="2807009" cy="2923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rPr>
                <a:latin typeface="Osaka"/>
                <a:ea typeface="Osaka"/>
                <a:cs typeface="Osaka"/>
                <a:sym typeface="Osaka"/>
              </a:rPr>
              <a:t>濱口桂一郎，日本の雇用と労働法，</a:t>
            </a:r>
            <a:r>
              <a:t>2011</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28"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なぜ高尾メソッドがしっくりこないか</a:t>
            </a:r>
          </a:p>
        </p:txBody>
      </p:sp>
      <p:graphicFrame>
        <p:nvGraphicFramePr>
          <p:cNvPr id="329" name="コンテンツ プレースホルダ 4"/>
          <p:cNvGraphicFramePr/>
          <p:nvPr/>
        </p:nvGraphicFramePr>
        <p:xfrm>
          <a:off x="1316832" y="1113234"/>
          <a:ext cx="6493670" cy="348138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38513"/>
                <a:gridCol w="3155156"/>
              </a:tblGrid>
              <a:tr h="702469">
                <a:tc>
                  <a:txBody>
                    <a:bodyPr/>
                    <a:lstStyle/>
                    <a:p>
                      <a:pPr algn="ctr">
                        <a:defRPr b="1" sz="2700">
                          <a:solidFill>
                            <a:srgbClr val="FFFFFF"/>
                          </a:solidFill>
                        </a:defRPr>
                      </a:pPr>
                      <a:r>
                        <a:rPr b="0">
                          <a:latin typeface="Osaka"/>
                          <a:ea typeface="Osaka"/>
                          <a:cs typeface="Osaka"/>
                          <a:sym typeface="Osaka"/>
                        </a:rPr>
                        <a:t>労働法制</a:t>
                      </a:r>
                    </a:p>
                  </a:txBody>
                  <a:tcPr marL="34290" marR="34290" marT="34290" marB="34290" anchor="ctr" anchorCtr="0" horzOverflow="overflow">
                    <a:lnB w="38100">
                      <a:solidFill>
                        <a:srgbClr val="FFFFFF"/>
                      </a:solidFill>
                    </a:lnB>
                    <a:solidFill>
                      <a:schemeClr val="accent1"/>
                    </a:solidFill>
                  </a:tcPr>
                </a:tc>
                <a:tc>
                  <a:txBody>
                    <a:bodyPr/>
                    <a:lstStyle/>
                    <a:p>
                      <a:pPr algn="ctr">
                        <a:defRPr b="1" sz="2700">
                          <a:solidFill>
                            <a:srgbClr val="FFFFFF"/>
                          </a:solidFill>
                        </a:defRPr>
                      </a:pPr>
                      <a:r>
                        <a:rPr b="0">
                          <a:latin typeface="Osaka"/>
                          <a:ea typeface="Osaka"/>
                          <a:cs typeface="Osaka"/>
                          <a:sym typeface="Osaka"/>
                        </a:rPr>
                        <a:t>裁判例</a:t>
                      </a:r>
                    </a:p>
                  </a:txBody>
                  <a:tcPr marL="7144" marR="7144" marT="7144" marB="7144" anchor="ctr" anchorCtr="0" horzOverflow="overflow">
                    <a:lnB w="38100">
                      <a:solidFill>
                        <a:srgbClr val="FFFFFF"/>
                      </a:solidFill>
                    </a:lnB>
                    <a:solidFill>
                      <a:schemeClr val="accent1"/>
                    </a:solidFill>
                  </a:tcPr>
                </a:tc>
              </a:tr>
              <a:tr h="2778919">
                <a:tc>
                  <a:txBody>
                    <a:bodyPr/>
                    <a:lstStyle/>
                    <a:p>
                      <a:pPr algn="l">
                        <a:defRPr sz="2400"/>
                      </a:pPr>
                      <a:r>
                        <a:rPr>
                          <a:latin typeface="Osaka"/>
                          <a:ea typeface="Osaka"/>
                          <a:cs typeface="Osaka"/>
                          <a:sym typeface="Osaka"/>
                        </a:rPr>
                        <a:t>ジョブ型にもとづき制定されている</a:t>
                      </a:r>
                    </a:p>
                    <a:p>
                      <a:pPr algn="l">
                        <a:defRPr sz="2400"/>
                      </a:pPr>
                      <a:r>
                        <a:rPr>
                          <a:latin typeface="Osaka"/>
                          <a:ea typeface="Osaka"/>
                          <a:cs typeface="Osaka"/>
                          <a:sym typeface="Osaka"/>
                        </a:rPr>
                        <a:t>労務提供と賃金の交換</a:t>
                      </a:r>
                    </a:p>
                    <a:p>
                      <a:pPr algn="l">
                        <a:defRPr sz="2400"/>
                      </a:pPr>
                    </a:p>
                    <a:p>
                      <a:pPr algn="l">
                        <a:defRPr sz="2400"/>
                      </a:pPr>
                      <a:r>
                        <a:rPr>
                          <a:latin typeface="Osaka"/>
                          <a:ea typeface="Osaka"/>
                          <a:cs typeface="Osaka"/>
                          <a:sym typeface="Osaka"/>
                        </a:rPr>
                        <a:t>高尾メソッド</a:t>
                      </a:r>
                      <a:r>
                        <a:rPr u="sng">
                          <a:latin typeface="Osaka"/>
                          <a:ea typeface="Osaka"/>
                          <a:cs typeface="Osaka"/>
                          <a:sym typeface="Osaka"/>
                        </a:rPr>
                        <a:t>も</a:t>
                      </a:r>
                      <a:r>
                        <a:rPr>
                          <a:latin typeface="Osaka"/>
                          <a:ea typeface="Osaka"/>
                          <a:cs typeface="Osaka"/>
                          <a:sym typeface="Osaka"/>
                        </a:rPr>
                        <a:t>労働契約からスタート</a:t>
                      </a:r>
                    </a:p>
                  </a:txBody>
                  <a:tcPr marL="34290" marR="34290" marT="34290" marB="34290" anchor="ctr" anchorCtr="0" horzOverflow="overflow">
                    <a:lnT w="38100">
                      <a:solidFill>
                        <a:srgbClr val="FFFFFF"/>
                      </a:solidFill>
                    </a:lnT>
                    <a:solidFill>
                      <a:srgbClr val="E9EDF4"/>
                    </a:solidFill>
                  </a:tcPr>
                </a:tc>
                <a:tc>
                  <a:txBody>
                    <a:bodyPr/>
                    <a:lstStyle/>
                    <a:p>
                      <a:pPr algn="l">
                        <a:defRPr sz="2400">
                          <a:latin typeface="Arial"/>
                          <a:ea typeface="Arial"/>
                          <a:cs typeface="Arial"/>
                          <a:sym typeface="Arial"/>
                        </a:defRPr>
                      </a:pPr>
                      <a:r>
                        <a:rPr>
                          <a:latin typeface="Osaka"/>
                          <a:ea typeface="Osaka"/>
                          <a:cs typeface="Osaka"/>
                          <a:sym typeface="Osaka"/>
                        </a:rPr>
                        <a:t>日本の現状を追認する形で、メンバーシップ型に一定程度、合わせた判断をしている</a:t>
                      </a:r>
                    </a:p>
                  </a:txBody>
                  <a:tcPr marL="7144" marR="7144" marT="7144" marB="7144" anchor="ctr" anchorCtr="0" horzOverflow="overflow">
                    <a:lnT w="38100">
                      <a:solidFill>
                        <a:srgbClr val="FFFFFF"/>
                      </a:solidFill>
                    </a:lnT>
                    <a:solidFill>
                      <a:srgbClr val="E9EDF4"/>
                    </a:solidFill>
                  </a:tcPr>
                </a:tc>
              </a:tr>
            </a:tbl>
          </a:graphicData>
        </a:graphic>
      </p:graphicFrame>
      <p:sp>
        <p:nvSpPr>
          <p:cNvPr id="330" name="テキスト ボックス 1"/>
          <p:cNvSpPr txBox="1"/>
          <p:nvPr/>
        </p:nvSpPr>
        <p:spPr>
          <a:xfrm>
            <a:off x="1188719" y="4624387"/>
            <a:ext cx="2807009" cy="2923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rPr>
                <a:latin typeface="Osaka"/>
                <a:ea typeface="Osaka"/>
                <a:cs typeface="Osaka"/>
                <a:sym typeface="Osaka"/>
              </a:rPr>
              <a:t>濱口桂一郎，日本の雇用と労働法，</a:t>
            </a:r>
            <a:r>
              <a:t>2011</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33" name="タイトル 1"/>
          <p:cNvSpPr txBox="1"/>
          <p:nvPr>
            <p:ph type="title"/>
          </p:nvPr>
        </p:nvSpPr>
        <p:spPr>
          <a:xfrm>
            <a:off x="1485900" y="33337"/>
            <a:ext cx="6172200" cy="857251"/>
          </a:xfrm>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解雇事由の比較</a:t>
            </a:r>
          </a:p>
        </p:txBody>
      </p:sp>
      <p:graphicFrame>
        <p:nvGraphicFramePr>
          <p:cNvPr id="334" name="コンテンツ プレースホルダ 4"/>
          <p:cNvGraphicFramePr/>
          <p:nvPr/>
        </p:nvGraphicFramePr>
        <p:xfrm>
          <a:off x="1316832" y="789385"/>
          <a:ext cx="6493670" cy="372665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38513"/>
                <a:gridCol w="3155156"/>
              </a:tblGrid>
              <a:tr h="594122">
                <a:tc>
                  <a:txBody>
                    <a:bodyPr/>
                    <a:lstStyle/>
                    <a:p>
                      <a:pPr algn="ctr">
                        <a:defRPr b="1" sz="2700">
                          <a:solidFill>
                            <a:srgbClr val="FFFFFF"/>
                          </a:solidFill>
                        </a:defRPr>
                      </a:pPr>
                      <a:r>
                        <a:rPr b="0">
                          <a:latin typeface="Osaka"/>
                          <a:ea typeface="Osaka"/>
                          <a:cs typeface="Osaka"/>
                          <a:sym typeface="Osaka"/>
                        </a:rPr>
                        <a:t>ジョブ型</a:t>
                      </a:r>
                    </a:p>
                  </a:txBody>
                  <a:tcPr marL="34297" marR="34297" marT="34297" marB="34297" anchor="ctr" anchorCtr="0" horzOverflow="overflow">
                    <a:lnB w="38100">
                      <a:solidFill>
                        <a:srgbClr val="FFFFFF"/>
                      </a:solidFill>
                    </a:lnB>
                    <a:solidFill>
                      <a:schemeClr val="accent1"/>
                    </a:solidFill>
                  </a:tcPr>
                </a:tc>
                <a:tc>
                  <a:txBody>
                    <a:bodyPr/>
                    <a:lstStyle/>
                    <a:p>
                      <a:pPr algn="ctr">
                        <a:defRPr b="1" sz="2700">
                          <a:solidFill>
                            <a:srgbClr val="FFFFFF"/>
                          </a:solidFill>
                        </a:defRPr>
                      </a:pPr>
                      <a:r>
                        <a:rPr b="0">
                          <a:latin typeface="Osaka"/>
                          <a:ea typeface="Osaka"/>
                          <a:cs typeface="Osaka"/>
                          <a:sym typeface="Osaka"/>
                        </a:rPr>
                        <a:t>メンバーシップ型</a:t>
                      </a:r>
                    </a:p>
                  </a:txBody>
                  <a:tcPr marL="7144" marR="7144" marT="7144" marB="7144" anchor="ctr" anchorCtr="0" horzOverflow="overflow">
                    <a:lnB w="38100">
                      <a:solidFill>
                        <a:srgbClr val="FFFFFF"/>
                      </a:solidFill>
                    </a:lnB>
                    <a:solidFill>
                      <a:schemeClr val="accent1"/>
                    </a:solidFill>
                  </a:tcPr>
                </a:tc>
              </a:tr>
              <a:tr h="3132534">
                <a:tc>
                  <a:txBody>
                    <a:bodyPr/>
                    <a:lstStyle/>
                    <a:p>
                      <a:pPr algn="l">
                        <a:defRPr sz="2400"/>
                      </a:pPr>
                      <a:r>
                        <a:rPr>
                          <a:latin typeface="Osaka"/>
                          <a:ea typeface="Osaka"/>
                          <a:cs typeface="Osaka"/>
                          <a:sym typeface="Osaka"/>
                        </a:rPr>
                        <a:t>業務の消失・不足；</a:t>
                      </a:r>
                      <a:r>
                        <a:t>OK</a:t>
                      </a:r>
                      <a:endParaRPr sz="2800"/>
                    </a:p>
                    <a:p>
                      <a:pPr algn="l">
                        <a:defRPr sz="2400"/>
                      </a:pPr>
                    </a:p>
                    <a:p>
                      <a:pPr algn="l">
                        <a:defRPr sz="2400"/>
                      </a:pPr>
                      <a:r>
                        <a:rPr>
                          <a:latin typeface="Osaka"/>
                          <a:ea typeface="Osaka"/>
                          <a:cs typeface="Osaka"/>
                          <a:sym typeface="Osaka"/>
                        </a:rPr>
                        <a:t>遂行能力の欠如；</a:t>
                      </a:r>
                      <a:r>
                        <a:t>OK</a:t>
                      </a:r>
                      <a:endParaRPr sz="2800"/>
                    </a:p>
                    <a:p>
                      <a:pPr algn="l">
                        <a:defRPr sz="2400"/>
                      </a:pPr>
                      <a:r>
                        <a:rPr>
                          <a:latin typeface="Osaka"/>
                          <a:ea typeface="Osaka"/>
                          <a:cs typeface="Osaka"/>
                          <a:sym typeface="Osaka"/>
                        </a:rPr>
                        <a:t>（ただし都度評価しない）</a:t>
                      </a:r>
                    </a:p>
                    <a:p>
                      <a:pPr algn="l">
                        <a:defRPr sz="2400"/>
                      </a:pPr>
                    </a:p>
                    <a:p>
                      <a:pPr algn="l">
                        <a:defRPr sz="2400"/>
                      </a:pPr>
                      <a:r>
                        <a:rPr>
                          <a:latin typeface="Osaka"/>
                          <a:ea typeface="Osaka"/>
                          <a:cs typeface="Osaka"/>
                          <a:sym typeface="Osaka"/>
                        </a:rPr>
                        <a:t>残業・転勤等の拒否</a:t>
                      </a:r>
                    </a:p>
                    <a:p>
                      <a:pPr algn="l">
                        <a:defRPr sz="2400"/>
                      </a:pPr>
                      <a:r>
                        <a:rPr>
                          <a:latin typeface="Osaka"/>
                          <a:ea typeface="Osaka"/>
                          <a:cs typeface="Osaka"/>
                          <a:sym typeface="Osaka"/>
                        </a:rPr>
                        <a:t>　契約上あり得ない</a:t>
                      </a:r>
                    </a:p>
                  </a:txBody>
                  <a:tcPr marL="34297" marR="34297" marT="34297" marB="34297" anchor="ctr" anchorCtr="0" horzOverflow="overflow">
                    <a:lnT w="38100">
                      <a:solidFill>
                        <a:srgbClr val="FFFFFF"/>
                      </a:solidFill>
                    </a:lnT>
                    <a:solidFill>
                      <a:srgbClr val="E9EDF4"/>
                    </a:solidFill>
                  </a:tcPr>
                </a:tc>
                <a:tc>
                  <a:txBody>
                    <a:bodyPr/>
                    <a:lstStyle/>
                    <a:p>
                      <a:pPr algn="l">
                        <a:defRPr sz="2400">
                          <a:latin typeface="Arial"/>
                          <a:ea typeface="Arial"/>
                          <a:cs typeface="Arial"/>
                          <a:sym typeface="Arial"/>
                        </a:defRPr>
                      </a:pPr>
                      <a:r>
                        <a:rPr>
                          <a:latin typeface="Osaka"/>
                          <a:ea typeface="Osaka"/>
                          <a:cs typeface="Osaka"/>
                          <a:sym typeface="Osaka"/>
                        </a:rPr>
                        <a:t>業務の消失</a:t>
                      </a:r>
                      <a:r>
                        <a:t>→</a:t>
                      </a:r>
                      <a:r>
                        <a:rPr>
                          <a:latin typeface="Osaka"/>
                          <a:ea typeface="Osaka"/>
                          <a:cs typeface="Osaka"/>
                          <a:sym typeface="Osaka"/>
                        </a:rPr>
                        <a:t>過去に転勤、配転で回避してきた</a:t>
                      </a:r>
                    </a:p>
                    <a:p>
                      <a:pPr algn="l">
                        <a:defRPr sz="2400">
                          <a:latin typeface="Arial"/>
                          <a:ea typeface="Arial"/>
                          <a:cs typeface="Arial"/>
                          <a:sym typeface="Arial"/>
                        </a:defRPr>
                      </a:pPr>
                      <a:r>
                        <a:rPr>
                          <a:latin typeface="Osaka"/>
                          <a:ea typeface="Osaka"/>
                          <a:cs typeface="Osaka"/>
                          <a:sym typeface="Osaka"/>
                        </a:rPr>
                        <a:t>遂行能力</a:t>
                      </a:r>
                      <a:r>
                        <a:t>→</a:t>
                      </a:r>
                      <a:r>
                        <a:rPr>
                          <a:latin typeface="Osaka"/>
                          <a:ea typeface="Osaka"/>
                          <a:cs typeface="Osaka"/>
                          <a:sym typeface="Osaka"/>
                        </a:rPr>
                        <a:t>評価してないので、理由として不適</a:t>
                      </a:r>
                    </a:p>
                    <a:p>
                      <a:pPr algn="l">
                        <a:defRPr sz="2400">
                          <a:latin typeface="Arial"/>
                          <a:ea typeface="Arial"/>
                          <a:cs typeface="Arial"/>
                          <a:sym typeface="Arial"/>
                        </a:defRPr>
                      </a:pPr>
                    </a:p>
                    <a:p>
                      <a:pPr algn="l">
                        <a:defRPr sz="2400">
                          <a:latin typeface="Arial"/>
                          <a:ea typeface="Arial"/>
                          <a:cs typeface="Arial"/>
                          <a:sym typeface="Arial"/>
                        </a:defRPr>
                      </a:pPr>
                      <a:r>
                        <a:rPr>
                          <a:latin typeface="Osaka"/>
                          <a:ea typeface="Osaka"/>
                          <a:cs typeface="Osaka"/>
                          <a:sym typeface="Osaka"/>
                        </a:rPr>
                        <a:t>勤務態度；比較的許容</a:t>
                      </a:r>
                    </a:p>
                    <a:p>
                      <a:pPr algn="l">
                        <a:defRPr sz="2400">
                          <a:latin typeface="Arial"/>
                          <a:ea typeface="Arial"/>
                          <a:cs typeface="Arial"/>
                          <a:sym typeface="Arial"/>
                        </a:defRPr>
                      </a:pPr>
                      <a:r>
                        <a:rPr>
                          <a:latin typeface="Osaka"/>
                          <a:ea typeface="Osaka"/>
                          <a:cs typeface="Osaka"/>
                          <a:sym typeface="Osaka"/>
                        </a:rPr>
                        <a:t>（メンバーとして不適）</a:t>
                      </a:r>
                      <a:r>
                        <a:t>→</a:t>
                      </a:r>
                      <a:r>
                        <a:rPr>
                          <a:latin typeface="Osaka"/>
                          <a:ea typeface="Osaka"/>
                          <a:cs typeface="Osaka"/>
                          <a:sym typeface="Osaka"/>
                        </a:rPr>
                        <a:t>まず譴責・戒告程度から</a:t>
                      </a:r>
                    </a:p>
                  </a:txBody>
                  <a:tcPr marL="7144" marR="7144" marT="7144" marB="7144" anchor="ctr" anchorCtr="0" horzOverflow="overflow">
                    <a:lnT w="38100">
                      <a:solidFill>
                        <a:srgbClr val="FFFFFF"/>
                      </a:solidFill>
                    </a:lnT>
                    <a:solidFill>
                      <a:srgbClr val="E9EDF4"/>
                    </a:solidFill>
                  </a:tcPr>
                </a:tc>
              </a:tr>
            </a:tbl>
          </a:graphicData>
        </a:graphic>
      </p:graphicFrame>
      <p:sp>
        <p:nvSpPr>
          <p:cNvPr id="335" name="テキスト ボックス 1"/>
          <p:cNvSpPr txBox="1"/>
          <p:nvPr/>
        </p:nvSpPr>
        <p:spPr>
          <a:xfrm>
            <a:off x="1188719" y="4569619"/>
            <a:ext cx="2807009" cy="2923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rPr>
                <a:latin typeface="Osaka"/>
                <a:ea typeface="Osaka"/>
                <a:cs typeface="Osaka"/>
                <a:sym typeface="Osaka"/>
              </a:rPr>
              <a:t>濱口桂一郎，日本の雇用と労働法，</a:t>
            </a:r>
            <a:r>
              <a:t>2011</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38" name="タイトル 1"/>
          <p:cNvSpPr txBox="1"/>
          <p:nvPr>
            <p:ph type="title"/>
          </p:nvPr>
        </p:nvSpPr>
        <p:spPr>
          <a:xfrm>
            <a:off x="1385887" y="205978"/>
            <a:ext cx="6372226" cy="857251"/>
          </a:xfrm>
          <a:prstGeom prst="rect">
            <a:avLst/>
          </a:prstGeom>
        </p:spPr>
        <p:txBody>
          <a:bodyPr/>
          <a:lstStyle>
            <a:lvl1pPr defTabSz="905255">
              <a:defRPr sz="3267">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異動が望ましい＝不完全労務提供</a:t>
            </a:r>
          </a:p>
        </p:txBody>
      </p:sp>
      <p:sp>
        <p:nvSpPr>
          <p:cNvPr id="339" name="コンテンツ プレースホルダー 2"/>
          <p:cNvSpPr txBox="1"/>
          <p:nvPr>
            <p:ph type="body" idx="1"/>
          </p:nvPr>
        </p:nvSpPr>
        <p:spPr>
          <a:xfrm>
            <a:off x="467543" y="1059655"/>
            <a:ext cx="7704857" cy="3534967"/>
          </a:xfrm>
          <a:prstGeom prst="rect">
            <a:avLst/>
          </a:prstGeom>
        </p:spPr>
        <p:txBody>
          <a:bodyPr/>
          <a:lstStyle/>
          <a:p>
            <a:pPr marL="0" indent="0" defTabSz="722376">
              <a:spcBef>
                <a:spcPts val="400"/>
              </a:spcBef>
              <a:buSzTx/>
              <a:buNone/>
              <a:defRPr sz="1896"/>
            </a:pPr>
            <a:r>
              <a:rPr>
                <a:latin typeface="+mj-lt"/>
                <a:ea typeface="+mj-ea"/>
                <a:cs typeface="+mj-cs"/>
                <a:sym typeface="Helvetica"/>
              </a:rPr>
              <a:t>・職種限定の場合</a:t>
            </a:r>
            <a:r>
              <a:t>→</a:t>
            </a:r>
            <a:r>
              <a:rPr>
                <a:latin typeface="+mj-lt"/>
                <a:ea typeface="+mj-ea"/>
                <a:cs typeface="+mj-cs"/>
                <a:sym typeface="Helvetica"/>
              </a:rPr>
              <a:t>当該業務ができない</a:t>
            </a:r>
          </a:p>
          <a:p>
            <a:pPr marL="0" indent="0" defTabSz="722376">
              <a:spcBef>
                <a:spcPts val="400"/>
              </a:spcBef>
              <a:buSzTx/>
              <a:buNone/>
              <a:defRPr sz="1896"/>
            </a:pPr>
            <a:r>
              <a:rPr>
                <a:latin typeface="+mj-lt"/>
                <a:ea typeface="+mj-ea"/>
                <a:cs typeface="+mj-cs"/>
                <a:sym typeface="Helvetica"/>
              </a:rPr>
              <a:t>　不完全どころか、まったく労務提供できない。</a:t>
            </a:r>
          </a:p>
          <a:p>
            <a:pPr marL="0" indent="0" defTabSz="722376">
              <a:spcBef>
                <a:spcPts val="400"/>
              </a:spcBef>
              <a:buSzTx/>
              <a:buNone/>
              <a:defRPr sz="1896"/>
            </a:pPr>
            <a:r>
              <a:rPr>
                <a:latin typeface="+mj-lt"/>
                <a:ea typeface="+mj-ea"/>
                <a:cs typeface="+mj-cs"/>
                <a:sym typeface="Helvetica"/>
              </a:rPr>
              <a:t>・職種非限定（総合職）</a:t>
            </a:r>
            <a:r>
              <a:t>→</a:t>
            </a:r>
            <a:r>
              <a:rPr>
                <a:latin typeface="+mj-lt"/>
                <a:ea typeface="+mj-ea"/>
                <a:cs typeface="+mj-cs"/>
                <a:sym typeface="Helvetica"/>
              </a:rPr>
              <a:t>従前の業務を行うと健康状態が悪化すると解するほかない。</a:t>
            </a:r>
          </a:p>
          <a:p>
            <a:pPr marL="0" indent="0" defTabSz="722376">
              <a:spcBef>
                <a:spcPts val="400"/>
              </a:spcBef>
              <a:buSzTx/>
              <a:buNone/>
              <a:defRPr sz="1896"/>
            </a:pPr>
            <a:r>
              <a:rPr>
                <a:latin typeface="+mj-lt"/>
                <a:ea typeface="+mj-ea"/>
                <a:cs typeface="+mj-cs"/>
                <a:sym typeface="Helvetica"/>
              </a:rPr>
              <a:t>　労働契約上、命じられればどんな業務であっても（いつでも）できなくてはならない、にもかかわらず、「明らかにできない業務」がある＝不完全。</a:t>
            </a:r>
          </a:p>
          <a:p>
            <a:pPr marL="0" indent="0" defTabSz="722376">
              <a:spcBef>
                <a:spcPts val="400"/>
              </a:spcBef>
              <a:buSzTx/>
              <a:buNone/>
              <a:defRPr sz="1896"/>
            </a:pPr>
            <a:r>
              <a:rPr>
                <a:latin typeface="+mj-lt"/>
                <a:ea typeface="+mj-ea"/>
                <a:cs typeface="+mj-cs"/>
                <a:sym typeface="Helvetica"/>
              </a:rPr>
              <a:t>　職能給制度では、「仕事を遂行する可能性」に対して賃金を支払っている（</a:t>
            </a:r>
            <a:r>
              <a:rPr u="sng">
                <a:latin typeface="+mj-lt"/>
                <a:ea typeface="+mj-ea"/>
                <a:cs typeface="+mj-cs"/>
                <a:sym typeface="Helvetica"/>
              </a:rPr>
              <a:t>良い面もある</a:t>
            </a:r>
            <a:r>
              <a:rPr>
                <a:latin typeface="+mj-lt"/>
                <a:ea typeface="+mj-ea"/>
                <a:cs typeface="+mj-cs"/>
                <a:sym typeface="Helvetica"/>
              </a:rPr>
              <a:t>）。</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42" name="タイトル 1"/>
          <p:cNvSpPr txBox="1"/>
          <p:nvPr>
            <p:ph type="title"/>
          </p:nvPr>
        </p:nvSpPr>
        <p:spPr>
          <a:prstGeom prst="rect">
            <a:avLst/>
          </a:prstGeom>
        </p:spPr>
        <p:txBody>
          <a:bodyPr/>
          <a:lstStyle/>
          <a:p>
            <a:pPr/>
          </a:p>
        </p:txBody>
      </p:sp>
      <p:sp>
        <p:nvSpPr>
          <p:cNvPr id="343" name="コンテンツ プレースホルダー 2"/>
          <p:cNvSpPr txBox="1"/>
          <p:nvPr>
            <p:ph type="body" idx="1"/>
          </p:nvPr>
        </p:nvSpPr>
        <p:spPr>
          <a:xfrm>
            <a:off x="457200" y="1200151"/>
            <a:ext cx="8229600" cy="3394472"/>
          </a:xfrm>
          <a:prstGeom prst="rect">
            <a:avLst/>
          </a:prstGeom>
        </p:spPr>
        <p:txBody>
          <a:bodyPr/>
          <a:lstStyle/>
          <a:p>
            <a:pPr/>
          </a:p>
        </p:txBody>
      </p:sp>
      <p:pic>
        <p:nvPicPr>
          <p:cNvPr id="344" name="図 5" descr="図 5"/>
          <p:cNvPicPr>
            <a:picLocks noChangeAspect="1"/>
          </p:cNvPicPr>
          <p:nvPr/>
        </p:nvPicPr>
        <p:blipFill>
          <a:blip r:embed="rId3">
            <a:extLst/>
          </a:blip>
          <a:stretch>
            <a:fillRect/>
          </a:stretch>
        </p:blipFill>
        <p:spPr>
          <a:xfrm>
            <a:off x="1763316" y="125016"/>
            <a:ext cx="5623322" cy="4606529"/>
          </a:xfrm>
          <a:prstGeom prst="rect">
            <a:avLst/>
          </a:prstGeom>
          <a:ln w="12700">
            <a:miter lim="400000"/>
          </a:ln>
        </p:spPr>
      </p:pic>
      <p:sp>
        <p:nvSpPr>
          <p:cNvPr id="345" name="テキスト ボックス 6"/>
          <p:cNvSpPr txBox="1"/>
          <p:nvPr/>
        </p:nvSpPr>
        <p:spPr>
          <a:xfrm>
            <a:off x="1532811" y="4393405"/>
            <a:ext cx="5148919" cy="2606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000"/>
            </a:pPr>
            <a:r>
              <a:rPr>
                <a:latin typeface="Osaka"/>
                <a:ea typeface="Osaka"/>
                <a:cs typeface="Osaka"/>
                <a:sym typeface="Osaka"/>
              </a:rPr>
              <a:t>海老原嗣生ほか、人事の成り立ち「誰もが階段を上がれる社会」の希望と葛藤、白桃書房、</a:t>
            </a:r>
            <a:r>
              <a:t>2018</a:t>
            </a:r>
          </a:p>
        </p:txBody>
      </p:sp>
      <p:sp>
        <p:nvSpPr>
          <p:cNvPr id="346" name="四角形: 角を丸くする 7"/>
          <p:cNvSpPr/>
          <p:nvPr/>
        </p:nvSpPr>
        <p:spPr>
          <a:xfrm>
            <a:off x="2519363" y="2463404"/>
            <a:ext cx="4699397" cy="648891"/>
          </a:xfrm>
          <a:prstGeom prst="roundRect">
            <a:avLst>
              <a:gd name="adj" fmla="val 16667"/>
            </a:avLst>
          </a:prstGeom>
          <a:ln w="25400">
            <a:solidFill>
              <a:srgbClr val="FF0000"/>
            </a:solidFill>
          </a:ln>
        </p:spPr>
        <p:txBody>
          <a:bodyPr lIns="45719" rIns="45719" anchor="ctr"/>
          <a:lstStyle/>
          <a:p>
            <a:pPr algn="ctr">
              <a:defRPr>
                <a:solidFill>
                  <a:srgbClr val="FFFFFF"/>
                </a:solidFill>
              </a:defRPr>
            </a:pPr>
          </a:p>
        </p:txBody>
      </p:sp>
      <p:sp>
        <p:nvSpPr>
          <p:cNvPr id="347" name="テキスト ボックス 8"/>
          <p:cNvSpPr txBox="1"/>
          <p:nvPr/>
        </p:nvSpPr>
        <p:spPr>
          <a:xfrm>
            <a:off x="6982301" y="1298973"/>
            <a:ext cx="926466" cy="3305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700"/>
            </a:pPr>
            <a:r>
              <a:rPr>
                <a:latin typeface="Osaka"/>
                <a:ea typeface="Osaka"/>
                <a:cs typeface="Osaka"/>
                <a:sym typeface="Osaka"/>
              </a:rPr>
              <a:t>最上級エリート（多くは</a:t>
            </a:r>
          </a:p>
          <a:p>
            <a:pPr>
              <a:defRPr sz="700"/>
            </a:pPr>
            <a:r>
              <a:rPr>
                <a:latin typeface="Osaka"/>
                <a:ea typeface="Osaka"/>
                <a:cs typeface="Osaka"/>
                <a:sym typeface="Osaka"/>
              </a:rPr>
              <a:t>グランゼコール出身）</a:t>
            </a:r>
          </a:p>
        </p:txBody>
      </p:sp>
      <p:sp>
        <p:nvSpPr>
          <p:cNvPr id="348" name="テキスト ボックス 9"/>
          <p:cNvSpPr txBox="1"/>
          <p:nvPr/>
        </p:nvSpPr>
        <p:spPr>
          <a:xfrm>
            <a:off x="6994207" y="1577578"/>
            <a:ext cx="722969" cy="2035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00">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一般的な大卒者</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46"/>
                                        </p:tgtEl>
                                        <p:attrNameLst>
                                          <p:attrName>style.visibility</p:attrName>
                                        </p:attrNameLst>
                                      </p:cBhvr>
                                      <p:to>
                                        <p:strVal val="visible"/>
                                      </p:to>
                                    </p:set>
                                    <p:animEffect filter="wipe(left)" transition="in">
                                      <p:cBhvr>
                                        <p:cTn id="7" dur="5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6"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53" name="タイトル 1"/>
          <p:cNvSpPr txBox="1"/>
          <p:nvPr>
            <p:ph type="title"/>
          </p:nvPr>
        </p:nvSpPr>
        <p:spPr>
          <a:prstGeom prst="rect">
            <a:avLst/>
          </a:prstGeom>
        </p:spPr>
        <p:txBody>
          <a:bodyPr/>
          <a:lstStyle/>
          <a:p>
            <a:pPr/>
          </a:p>
        </p:txBody>
      </p:sp>
      <p:sp>
        <p:nvSpPr>
          <p:cNvPr id="354" name="コンテンツ プレースホルダー 2"/>
          <p:cNvSpPr txBox="1"/>
          <p:nvPr>
            <p:ph type="body" idx="1"/>
          </p:nvPr>
        </p:nvSpPr>
        <p:spPr>
          <a:xfrm>
            <a:off x="457200" y="1200151"/>
            <a:ext cx="8229600" cy="3394472"/>
          </a:xfrm>
          <a:prstGeom prst="rect">
            <a:avLst/>
          </a:prstGeom>
        </p:spPr>
        <p:txBody>
          <a:bodyPr/>
          <a:lstStyle/>
          <a:p>
            <a:pPr/>
          </a:p>
        </p:txBody>
      </p:sp>
      <p:pic>
        <p:nvPicPr>
          <p:cNvPr id="355" name="図 5" descr="図 5"/>
          <p:cNvPicPr>
            <a:picLocks noChangeAspect="1"/>
          </p:cNvPicPr>
          <p:nvPr/>
        </p:nvPicPr>
        <p:blipFill>
          <a:blip r:embed="rId2">
            <a:extLst/>
          </a:blip>
          <a:stretch>
            <a:fillRect/>
          </a:stretch>
        </p:blipFill>
        <p:spPr>
          <a:xfrm>
            <a:off x="1629966" y="103585"/>
            <a:ext cx="5750720" cy="4682729"/>
          </a:xfrm>
          <a:prstGeom prst="rect">
            <a:avLst/>
          </a:prstGeom>
          <a:ln w="12700">
            <a:miter lim="400000"/>
          </a:ln>
        </p:spPr>
      </p:pic>
      <p:sp>
        <p:nvSpPr>
          <p:cNvPr id="356" name="テキスト ボックス 6"/>
          <p:cNvSpPr txBox="1"/>
          <p:nvPr/>
        </p:nvSpPr>
        <p:spPr>
          <a:xfrm>
            <a:off x="1512570" y="4650580"/>
            <a:ext cx="5148919" cy="2606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000"/>
            </a:pPr>
            <a:r>
              <a:rPr>
                <a:latin typeface="Osaka"/>
                <a:ea typeface="Osaka"/>
                <a:cs typeface="Osaka"/>
                <a:sym typeface="Osaka"/>
              </a:rPr>
              <a:t>海老原嗣生ほか、人事の成り立ち「誰もが階段を上がれる社会」の希望と葛藤、白桃書房、</a:t>
            </a:r>
            <a:r>
              <a:t>2018</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109"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二つの健康管理</a:t>
            </a:r>
          </a:p>
        </p:txBody>
      </p:sp>
      <p:graphicFrame>
        <p:nvGraphicFramePr>
          <p:cNvPr id="110" name="コンテンツ プレースホルダ 4"/>
          <p:cNvGraphicFramePr/>
          <p:nvPr/>
        </p:nvGraphicFramePr>
        <p:xfrm>
          <a:off x="1279306" y="970149"/>
          <a:ext cx="6813166" cy="409178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400232"/>
                <a:gridCol w="3400232"/>
              </a:tblGrid>
              <a:tr h="702469">
                <a:tc>
                  <a:txBody>
                    <a:bodyPr/>
                    <a:lstStyle/>
                    <a:p>
                      <a:pPr algn="ctr">
                        <a:defRPr b="1" sz="2700">
                          <a:solidFill>
                            <a:srgbClr val="FFFFFF"/>
                          </a:solidFill>
                        </a:defRPr>
                      </a:pPr>
                      <a:r>
                        <a:t>“</a:t>
                      </a:r>
                      <a:r>
                        <a:rPr b="0">
                          <a:latin typeface="Osaka"/>
                          <a:ea typeface="Osaka"/>
                          <a:cs typeface="Osaka"/>
                          <a:sym typeface="Osaka"/>
                        </a:rPr>
                        <a:t>業務的</a:t>
                      </a:r>
                      <a:r>
                        <a:t>”</a:t>
                      </a:r>
                      <a:r>
                        <a:rPr b="0">
                          <a:latin typeface="Osaka"/>
                          <a:ea typeface="Osaka"/>
                          <a:cs typeface="Osaka"/>
                          <a:sym typeface="Osaka"/>
                        </a:rPr>
                        <a:t>健康管理</a:t>
                      </a:r>
                    </a:p>
                  </a:txBody>
                  <a:tcPr marL="34290" marR="34290" marT="34290" marB="34290" anchor="ctr" anchorCtr="0" horzOverflow="overflow">
                    <a:lnB w="38100">
                      <a:solidFill>
                        <a:srgbClr val="FFFFFF"/>
                      </a:solidFill>
                    </a:lnB>
                    <a:solidFill>
                      <a:schemeClr val="accent1"/>
                    </a:solidFill>
                  </a:tcPr>
                </a:tc>
                <a:tc>
                  <a:txBody>
                    <a:bodyPr/>
                    <a:lstStyle/>
                    <a:p>
                      <a:pPr algn="ctr">
                        <a:defRPr b="1" sz="2700">
                          <a:solidFill>
                            <a:srgbClr val="FFFFFF"/>
                          </a:solidFill>
                        </a:defRPr>
                      </a:pPr>
                      <a:r>
                        <a:t>“</a:t>
                      </a:r>
                      <a:r>
                        <a:rPr b="0">
                          <a:latin typeface="Osaka"/>
                          <a:ea typeface="Osaka"/>
                          <a:cs typeface="Osaka"/>
                          <a:sym typeface="Osaka"/>
                        </a:rPr>
                        <a:t>医療的</a:t>
                      </a:r>
                      <a:r>
                        <a:t>”</a:t>
                      </a:r>
                      <a:r>
                        <a:rPr b="0">
                          <a:latin typeface="Osaka"/>
                          <a:ea typeface="Osaka"/>
                          <a:cs typeface="Osaka"/>
                          <a:sym typeface="Osaka"/>
                        </a:rPr>
                        <a:t>健康管理 </a:t>
                      </a:r>
                    </a:p>
                  </a:txBody>
                  <a:tcPr marL="7144" marR="7144" marT="7144" marB="7144" anchor="ctr" anchorCtr="0" horzOverflow="overflow">
                    <a:lnB w="38100">
                      <a:solidFill>
                        <a:srgbClr val="FFFFFF"/>
                      </a:solidFill>
                    </a:lnB>
                    <a:solidFill>
                      <a:schemeClr val="accent1"/>
                    </a:solidFill>
                  </a:tcPr>
                </a:tc>
              </a:tr>
              <a:tr h="702469">
                <a:tc>
                  <a:txBody>
                    <a:bodyPr/>
                    <a:lstStyle/>
                    <a:p>
                      <a:pPr algn="ctr">
                        <a:defRPr sz="1500"/>
                      </a:pPr>
                      <a:r>
                        <a:rPr>
                          <a:latin typeface="Osaka"/>
                          <a:ea typeface="Osaka"/>
                          <a:cs typeface="Osaka"/>
                          <a:sym typeface="Osaka"/>
                        </a:rPr>
                        <a:t>就業に支障の無い労働力の確保</a:t>
                      </a:r>
                    </a:p>
                    <a:p>
                      <a:pPr algn="ctr">
                        <a:defRPr sz="1500"/>
                      </a:pPr>
                      <a:r>
                        <a:t>“</a:t>
                      </a:r>
                      <a:r>
                        <a:rPr>
                          <a:latin typeface="Osaka"/>
                          <a:ea typeface="Osaka"/>
                          <a:cs typeface="Osaka"/>
                          <a:sym typeface="Osaka"/>
                        </a:rPr>
                        <a:t>全体最適化</a:t>
                      </a:r>
                      <a:r>
                        <a:t>”</a:t>
                      </a:r>
                    </a:p>
                  </a:txBody>
                  <a:tcPr marL="34290" marR="34290" marT="34290" marB="34290" anchor="ctr" anchorCtr="0" horzOverflow="overflow">
                    <a:lnT w="38100">
                      <a:solidFill>
                        <a:srgbClr val="FFFFFF"/>
                      </a:solidFill>
                    </a:lnT>
                    <a:solidFill>
                      <a:srgbClr val="D0D8E8"/>
                    </a:solidFill>
                  </a:tcPr>
                </a:tc>
                <a:tc>
                  <a:txBody>
                    <a:bodyPr/>
                    <a:lstStyle/>
                    <a:p>
                      <a:pPr algn="ctr">
                        <a:defRPr sz="1500" u="sng"/>
                      </a:pPr>
                      <a:r>
                        <a:rPr>
                          <a:latin typeface="Osaka"/>
                          <a:ea typeface="Osaka"/>
                          <a:cs typeface="Osaka"/>
                          <a:sym typeface="Osaka"/>
                        </a:rPr>
                        <a:t>個人の</a:t>
                      </a:r>
                      <a:r>
                        <a:rPr u="none">
                          <a:latin typeface="Osaka"/>
                          <a:ea typeface="Osaka"/>
                          <a:cs typeface="Osaka"/>
                          <a:sym typeface="Osaka"/>
                        </a:rPr>
                        <a:t>健康増進 ・疾病予防 </a:t>
                      </a:r>
                    </a:p>
                    <a:p>
                      <a:pPr algn="ctr">
                        <a:defRPr sz="1500"/>
                      </a:pPr>
                      <a:r>
                        <a:t>“</a:t>
                      </a:r>
                      <a:r>
                        <a:rPr>
                          <a:latin typeface="Osaka"/>
                          <a:ea typeface="Osaka"/>
                          <a:cs typeface="Osaka"/>
                          <a:sym typeface="Osaka"/>
                        </a:rPr>
                        <a:t>部分最適化</a:t>
                      </a:r>
                      <a:r>
                        <a:t>”</a:t>
                      </a:r>
                      <a:r>
                        <a:rPr>
                          <a:latin typeface="Osaka"/>
                          <a:ea typeface="Osaka"/>
                          <a:cs typeface="Osaka"/>
                          <a:sym typeface="Osaka"/>
                        </a:rPr>
                        <a:t>；周囲の負担は当然</a:t>
                      </a:r>
                    </a:p>
                  </a:txBody>
                  <a:tcPr marL="7144" marR="7144" marT="7144" marB="7144" anchor="ctr" anchorCtr="0" horzOverflow="overflow">
                    <a:lnT w="38100">
                      <a:solidFill>
                        <a:srgbClr val="FFFFFF"/>
                      </a:solidFill>
                    </a:lnT>
                    <a:solidFill>
                      <a:srgbClr val="D0D8E8"/>
                    </a:solidFill>
                  </a:tcPr>
                </a:tc>
              </a:tr>
              <a:tr h="702469">
                <a:tc>
                  <a:txBody>
                    <a:bodyPr/>
                    <a:lstStyle/>
                    <a:p>
                      <a:pPr algn="ctr">
                        <a:defRPr sz="1500"/>
                      </a:pPr>
                      <a:r>
                        <a:rPr>
                          <a:latin typeface="Osaka"/>
                          <a:ea typeface="Osaka"/>
                          <a:cs typeface="Osaka"/>
                          <a:sym typeface="Osaka"/>
                        </a:rPr>
                        <a:t>担い手：人事労務担当者</a:t>
                      </a:r>
                    </a:p>
                    <a:p>
                      <a:pPr algn="ctr">
                        <a:defRPr sz="1500"/>
                      </a:pPr>
                      <a:r>
                        <a:rPr>
                          <a:latin typeface="Osaka"/>
                          <a:ea typeface="Osaka"/>
                          <a:cs typeface="Osaka"/>
                          <a:sym typeface="Osaka"/>
                        </a:rPr>
                        <a:t>（産業医は助言）</a:t>
                      </a:r>
                    </a:p>
                  </a:txBody>
                  <a:tcPr marL="34290" marR="34290" marT="34290" marB="34290" anchor="ctr" anchorCtr="0" horzOverflow="overflow">
                    <a:solidFill>
                      <a:srgbClr val="E9EDF4"/>
                    </a:solidFill>
                  </a:tcPr>
                </a:tc>
                <a:tc>
                  <a:txBody>
                    <a:bodyPr/>
                    <a:lstStyle/>
                    <a:p>
                      <a:pPr algn="ctr">
                        <a:defRPr sz="1500"/>
                      </a:pPr>
                      <a:r>
                        <a:rPr>
                          <a:latin typeface="Osaka"/>
                          <a:ea typeface="Osaka"/>
                          <a:cs typeface="Osaka"/>
                          <a:sym typeface="Osaka"/>
                        </a:rPr>
                        <a:t>担い手：医療の専門家</a:t>
                      </a:r>
                    </a:p>
                    <a:p>
                      <a:pPr algn="ctr">
                        <a:defRPr sz="1500"/>
                      </a:pPr>
                      <a:r>
                        <a:rPr>
                          <a:latin typeface="Osaka"/>
                          <a:ea typeface="Osaka"/>
                          <a:cs typeface="Osaka"/>
                          <a:sym typeface="Osaka"/>
                        </a:rPr>
                        <a:t>（上司・人事担当者には「難しい」）</a:t>
                      </a:r>
                    </a:p>
                  </a:txBody>
                  <a:tcPr marL="7144" marR="7144" marT="7144" marB="7144" anchor="ctr" anchorCtr="0" horzOverflow="overflow">
                    <a:solidFill>
                      <a:srgbClr val="E9EDF4"/>
                    </a:solidFill>
                  </a:tcPr>
                </a:tc>
              </a:tr>
              <a:tr h="702469">
                <a:tc>
                  <a:txBody>
                    <a:bodyPr/>
                    <a:lstStyle/>
                    <a:p>
                      <a:pPr algn="ctr">
                        <a:defRPr sz="1500"/>
                      </a:pPr>
                      <a:r>
                        <a:rPr>
                          <a:latin typeface="Osaka"/>
                          <a:ea typeface="Osaka"/>
                          <a:cs typeface="Osaka"/>
                          <a:sym typeface="Osaka"/>
                        </a:rPr>
                        <a:t>事業者は、やらなくてはならない</a:t>
                      </a:r>
                    </a:p>
                    <a:p>
                      <a:pPr algn="ctr">
                        <a:defRPr sz="1500"/>
                      </a:pPr>
                      <a:r>
                        <a:rPr>
                          <a:latin typeface="Osaka"/>
                          <a:ea typeface="Osaka"/>
                          <a:cs typeface="Osaka"/>
                          <a:sym typeface="Osaka"/>
                        </a:rPr>
                        <a:t>（労働安全衛生法、他）</a:t>
                      </a:r>
                    </a:p>
                  </a:txBody>
                  <a:tcPr marL="34290" marR="34290" marT="34290" marB="34290" anchor="ctr" anchorCtr="0" horzOverflow="overflow">
                    <a:solidFill>
                      <a:srgbClr val="D0D8E8"/>
                    </a:solidFill>
                  </a:tcPr>
                </a:tc>
                <a:tc>
                  <a:txBody>
                    <a:bodyPr/>
                    <a:lstStyle/>
                    <a:p>
                      <a:pPr algn="ctr">
                        <a:defRPr sz="1500"/>
                      </a:pPr>
                      <a:r>
                        <a:rPr>
                          <a:latin typeface="Osaka"/>
                          <a:ea typeface="Osaka"/>
                          <a:cs typeface="Osaka"/>
                          <a:sym typeface="Osaka"/>
                        </a:rPr>
                        <a:t>やらないより、やった方がよいかも</a:t>
                      </a:r>
                      <a:br>
                        <a:rPr>
                          <a:latin typeface="Osaka"/>
                          <a:ea typeface="Osaka"/>
                          <a:cs typeface="Osaka"/>
                          <a:sym typeface="Osaka"/>
                        </a:rPr>
                      </a:br>
                      <a:r>
                        <a:rPr>
                          <a:latin typeface="Osaka"/>
                          <a:ea typeface="Osaka"/>
                          <a:cs typeface="Osaka"/>
                          <a:sym typeface="Osaka"/>
                        </a:rPr>
                        <a:t>（やってもよい、やらなくてもよい） </a:t>
                      </a:r>
                    </a:p>
                  </a:txBody>
                  <a:tcPr marL="7144" marR="7144" marT="7144" marB="7144" anchor="ctr" anchorCtr="0" horzOverflow="overflow">
                    <a:solidFill>
                      <a:srgbClr val="D0D8E8"/>
                    </a:solidFill>
                  </a:tcPr>
                </a:tc>
              </a:tr>
              <a:tr h="702469">
                <a:tc>
                  <a:txBody>
                    <a:bodyPr/>
                    <a:lstStyle/>
                    <a:p>
                      <a:pPr algn="ctr">
                        <a:defRPr sz="1500"/>
                      </a:pPr>
                      <a:r>
                        <a:rPr>
                          <a:latin typeface="Osaka"/>
                          <a:ea typeface="Osaka"/>
                          <a:cs typeface="Osaka"/>
                          <a:sym typeface="Osaka"/>
                        </a:rPr>
                        <a:t>命令に基づく</a:t>
                      </a:r>
                    </a:p>
                    <a:p>
                      <a:pPr algn="ctr">
                        <a:defRPr sz="1500"/>
                      </a:pPr>
                      <a:r>
                        <a:rPr>
                          <a:latin typeface="Osaka"/>
                          <a:ea typeface="Osaka"/>
                          <a:cs typeface="Osaka"/>
                          <a:sym typeface="Osaka"/>
                        </a:rPr>
                        <a:t>社員も、やらなくてはならない</a:t>
                      </a:r>
                    </a:p>
                  </a:txBody>
                  <a:tcPr marL="34290" marR="34290" marT="34290" marB="34290" anchor="ctr" anchorCtr="0" horzOverflow="overflow">
                    <a:solidFill>
                      <a:srgbClr val="E9EDF4"/>
                    </a:solidFill>
                  </a:tcPr>
                </a:tc>
                <a:tc>
                  <a:txBody>
                    <a:bodyPr/>
                    <a:lstStyle/>
                    <a:p>
                      <a:pPr algn="ctr">
                        <a:defRPr sz="1500"/>
                      </a:pPr>
                      <a:r>
                        <a:rPr>
                          <a:latin typeface="Osaka"/>
                          <a:ea typeface="Osaka"/>
                          <a:cs typeface="Osaka"/>
                          <a:sym typeface="Osaka"/>
                        </a:rPr>
                        <a:t>支援（個人の希望に基づく）</a:t>
                      </a:r>
                    </a:p>
                    <a:p>
                      <a:pPr algn="ctr">
                        <a:defRPr sz="1500"/>
                      </a:pPr>
                      <a:r>
                        <a:rPr>
                          <a:latin typeface="Osaka"/>
                          <a:ea typeface="Osaka"/>
                          <a:cs typeface="Osaka"/>
                          <a:sym typeface="Osaka"/>
                        </a:rPr>
                        <a:t>所詮は</a:t>
                      </a:r>
                      <a:r>
                        <a:rPr>
                          <a:effectLst>
                            <a:outerShdw sx="100000" sy="100000" kx="0" ky="0" algn="b" rotWithShape="0" blurRad="38100" dist="38100" dir="2700000">
                              <a:srgbClr val="FFFFFF"/>
                            </a:outerShdw>
                          </a:effectLst>
                          <a:latin typeface="Osaka"/>
                          <a:ea typeface="Osaka"/>
                          <a:cs typeface="Osaka"/>
                          <a:sym typeface="Osaka"/>
                        </a:rPr>
                        <a:t>「福利厚生」</a:t>
                      </a:r>
                      <a:r>
                        <a:rPr>
                          <a:latin typeface="Osaka"/>
                          <a:ea typeface="Osaka"/>
                          <a:cs typeface="Osaka"/>
                          <a:sym typeface="Osaka"/>
                        </a:rPr>
                        <a:t>を越えない</a:t>
                      </a:r>
                    </a:p>
                  </a:txBody>
                  <a:tcPr marL="7144" marR="7144" marT="7144" marB="7144" anchor="ctr" anchorCtr="0" horzOverflow="overflow">
                    <a:solidFill>
                      <a:srgbClr val="E9EDF4"/>
                    </a:solidFill>
                  </a:tcPr>
                </a:tc>
              </a:tr>
            </a:tbl>
          </a:graphicData>
        </a:graphic>
      </p:graphicFrame>
      <p:sp>
        <p:nvSpPr>
          <p:cNvPr id="111" name="テキスト ボックス 6"/>
          <p:cNvSpPr txBox="1"/>
          <p:nvPr/>
        </p:nvSpPr>
        <p:spPr>
          <a:xfrm>
            <a:off x="1143000" y="4516042"/>
            <a:ext cx="4621620" cy="349758"/>
          </a:xfrm>
          <a:prstGeom prst="rect">
            <a:avLst/>
          </a:prstGeom>
          <a:solidFill>
            <a:srgbClr val="F2F2F2"/>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a:r>
              <a:rPr>
                <a:latin typeface="+mj-lt"/>
                <a:ea typeface="+mj-ea"/>
                <a:cs typeface="+mj-cs"/>
                <a:sym typeface="Helvetica"/>
              </a:rPr>
              <a:t>（健康管理は社員自身にやらせなさい</a:t>
            </a:r>
            <a:r>
              <a:t>p.10</a:t>
            </a:r>
            <a:r>
              <a:rPr>
                <a:latin typeface="+mj-lt"/>
                <a:ea typeface="+mj-ea"/>
                <a:cs typeface="+mj-cs"/>
                <a:sym typeface="Helvetica"/>
              </a:rPr>
              <a:t>）</a:t>
            </a:r>
          </a:p>
        </p:txBody>
      </p:sp>
      <p:pic>
        <p:nvPicPr>
          <p:cNvPr id="112" name="Picture 2" descr="Picture 2"/>
          <p:cNvPicPr>
            <a:picLocks noChangeAspect="1"/>
          </p:cNvPicPr>
          <p:nvPr/>
        </p:nvPicPr>
        <p:blipFill>
          <a:blip r:embed="rId2">
            <a:extLst/>
          </a:blip>
          <a:stretch>
            <a:fillRect/>
          </a:stretch>
        </p:blipFill>
        <p:spPr>
          <a:xfrm>
            <a:off x="7002065" y="33337"/>
            <a:ext cx="645320" cy="917973"/>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59" name="タイトル 1"/>
          <p:cNvSpPr txBox="1"/>
          <p:nvPr>
            <p:ph type="title"/>
          </p:nvPr>
        </p:nvSpPr>
        <p:spPr>
          <a:prstGeom prst="rect">
            <a:avLst/>
          </a:prstGeom>
        </p:spPr>
        <p:txBody>
          <a:bodyPr/>
          <a:lstStyle/>
          <a:p>
            <a:pPr/>
          </a:p>
        </p:txBody>
      </p:sp>
      <p:sp>
        <p:nvSpPr>
          <p:cNvPr id="360" name="コンテンツ プレースホルダー 2"/>
          <p:cNvSpPr txBox="1"/>
          <p:nvPr>
            <p:ph type="body" idx="1"/>
          </p:nvPr>
        </p:nvSpPr>
        <p:spPr>
          <a:xfrm>
            <a:off x="457200" y="1200151"/>
            <a:ext cx="8229600" cy="3394472"/>
          </a:xfrm>
          <a:prstGeom prst="rect">
            <a:avLst/>
          </a:prstGeom>
        </p:spPr>
        <p:txBody>
          <a:bodyPr/>
          <a:lstStyle/>
          <a:p>
            <a:pPr/>
          </a:p>
        </p:txBody>
      </p:sp>
      <p:pic>
        <p:nvPicPr>
          <p:cNvPr id="361" name="図 5" descr="図 5"/>
          <p:cNvPicPr>
            <a:picLocks noChangeAspect="1"/>
          </p:cNvPicPr>
          <p:nvPr/>
        </p:nvPicPr>
        <p:blipFill>
          <a:blip r:embed="rId2">
            <a:extLst/>
          </a:blip>
          <a:stretch>
            <a:fillRect/>
          </a:stretch>
        </p:blipFill>
        <p:spPr>
          <a:xfrm>
            <a:off x="1385887" y="540543"/>
            <a:ext cx="4554142" cy="4083846"/>
          </a:xfrm>
          <a:prstGeom prst="rect">
            <a:avLst/>
          </a:prstGeom>
          <a:ln w="12700">
            <a:miter lim="400000"/>
          </a:ln>
        </p:spPr>
      </p:pic>
      <p:pic>
        <p:nvPicPr>
          <p:cNvPr id="362" name="図 6" descr="図 6"/>
          <p:cNvPicPr>
            <a:picLocks noChangeAspect="1"/>
          </p:cNvPicPr>
          <p:nvPr/>
        </p:nvPicPr>
        <p:blipFill>
          <a:blip r:embed="rId3">
            <a:extLst/>
          </a:blip>
          <a:stretch>
            <a:fillRect/>
          </a:stretch>
        </p:blipFill>
        <p:spPr>
          <a:xfrm>
            <a:off x="5543550" y="1478757"/>
            <a:ext cx="2457450" cy="3145632"/>
          </a:xfrm>
          <a:prstGeom prst="rect">
            <a:avLst/>
          </a:prstGeom>
          <a:ln w="12700">
            <a:miter lim="400000"/>
          </a:ln>
        </p:spPr>
      </p:pic>
      <p:sp>
        <p:nvSpPr>
          <p:cNvPr id="363" name="テキスト ボックス 7"/>
          <p:cNvSpPr txBox="1"/>
          <p:nvPr/>
        </p:nvSpPr>
        <p:spPr>
          <a:xfrm>
            <a:off x="1587579" y="4624387"/>
            <a:ext cx="5148919" cy="2606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000"/>
            </a:pPr>
            <a:r>
              <a:rPr>
                <a:latin typeface="Osaka"/>
                <a:ea typeface="Osaka"/>
                <a:cs typeface="Osaka"/>
                <a:sym typeface="Osaka"/>
              </a:rPr>
              <a:t>海老原嗣生ほか、人事の成り立ち「誰もが階段を上がれる社会」の希望と葛藤、白桃書房、</a:t>
            </a:r>
            <a:r>
              <a:t>2018</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66" name="タイトル 1"/>
          <p:cNvSpPr txBox="1"/>
          <p:nvPr>
            <p:ph type="title"/>
          </p:nvPr>
        </p:nvSpPr>
        <p:spPr>
          <a:xfrm>
            <a:off x="1614487" y="123826"/>
            <a:ext cx="5915026" cy="994172"/>
          </a:xfrm>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片山組事件をどう理解するか</a:t>
            </a:r>
          </a:p>
        </p:txBody>
      </p:sp>
      <p:graphicFrame>
        <p:nvGraphicFramePr>
          <p:cNvPr id="367" name="コンテンツ プレースホルダ 4"/>
          <p:cNvGraphicFramePr/>
          <p:nvPr/>
        </p:nvGraphicFramePr>
        <p:xfrm>
          <a:off x="1218026" y="978500"/>
          <a:ext cx="7108337" cy="435397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647995"/>
                <a:gridCol w="3447640"/>
              </a:tblGrid>
              <a:tr h="702469">
                <a:tc>
                  <a:txBody>
                    <a:bodyPr/>
                    <a:lstStyle/>
                    <a:p>
                      <a:pPr algn="ctr">
                        <a:defRPr b="1" sz="2700">
                          <a:solidFill>
                            <a:srgbClr val="FFFFFF"/>
                          </a:solidFill>
                        </a:defRPr>
                      </a:pPr>
                      <a:r>
                        <a:rPr b="0">
                          <a:latin typeface="Osaka"/>
                          <a:ea typeface="Osaka"/>
                          <a:cs typeface="Osaka"/>
                          <a:sym typeface="Osaka"/>
                        </a:rPr>
                        <a:t>労働法制</a:t>
                      </a:r>
                    </a:p>
                  </a:txBody>
                  <a:tcPr marL="34290" marR="34290" marT="34290" marB="34290" anchor="ctr" anchorCtr="0" horzOverflow="overflow">
                    <a:lnB w="38100">
                      <a:solidFill>
                        <a:srgbClr val="FFFFFF"/>
                      </a:solidFill>
                    </a:lnB>
                    <a:solidFill>
                      <a:schemeClr val="accent1"/>
                    </a:solidFill>
                  </a:tcPr>
                </a:tc>
                <a:tc>
                  <a:txBody>
                    <a:bodyPr/>
                    <a:lstStyle/>
                    <a:p>
                      <a:pPr algn="ctr">
                        <a:defRPr b="1" sz="2700">
                          <a:solidFill>
                            <a:srgbClr val="FFFFFF"/>
                          </a:solidFill>
                        </a:defRPr>
                      </a:pPr>
                      <a:r>
                        <a:rPr b="0">
                          <a:latin typeface="Osaka"/>
                          <a:ea typeface="Osaka"/>
                          <a:cs typeface="Osaka"/>
                          <a:sym typeface="Osaka"/>
                        </a:rPr>
                        <a:t>裁判例</a:t>
                      </a:r>
                    </a:p>
                  </a:txBody>
                  <a:tcPr marL="7144" marR="7144" marT="7144" marB="7144" anchor="ctr" anchorCtr="0" horzOverflow="overflow">
                    <a:lnB w="38100">
                      <a:solidFill>
                        <a:srgbClr val="FFFFFF"/>
                      </a:solidFill>
                    </a:lnB>
                    <a:solidFill>
                      <a:schemeClr val="accent1"/>
                    </a:solidFill>
                  </a:tcPr>
                </a:tc>
              </a:tr>
              <a:tr h="2778919">
                <a:tc>
                  <a:txBody>
                    <a:bodyPr/>
                    <a:lstStyle/>
                    <a:p>
                      <a:pPr algn="l">
                        <a:defRPr sz="2400"/>
                      </a:pPr>
                      <a:r>
                        <a:rPr>
                          <a:latin typeface="Osaka"/>
                          <a:ea typeface="Osaka"/>
                          <a:cs typeface="Osaka"/>
                          <a:sym typeface="Osaka"/>
                        </a:rPr>
                        <a:t>職務無限定なのに、</a:t>
                      </a:r>
                    </a:p>
                    <a:p>
                      <a:pPr algn="l">
                        <a:defRPr sz="2400"/>
                      </a:pPr>
                      <a:r>
                        <a:rPr>
                          <a:latin typeface="Osaka"/>
                          <a:ea typeface="Osaka"/>
                          <a:cs typeface="Osaka"/>
                          <a:sym typeface="Osaka"/>
                        </a:rPr>
                        <a:t>原職に従事できないということは、日本の正社員としての超重要要素である「職務無限定性」を満たさず、不完全労務提供</a:t>
                      </a:r>
                    </a:p>
                    <a:p>
                      <a:pPr algn="l">
                        <a:defRPr sz="2400"/>
                      </a:pPr>
                      <a:r>
                        <a:t>→</a:t>
                      </a:r>
                      <a:r>
                        <a:rPr>
                          <a:latin typeface="Osaka"/>
                          <a:ea typeface="Osaka"/>
                          <a:cs typeface="Osaka"/>
                          <a:sym typeface="Osaka"/>
                        </a:rPr>
                        <a:t>復職時期尚早</a:t>
                      </a:r>
                    </a:p>
                  </a:txBody>
                  <a:tcPr marL="34290" marR="34290" marT="34290" marB="34290" anchor="ctr" anchorCtr="0" horzOverflow="overflow">
                    <a:lnT w="38100">
                      <a:solidFill>
                        <a:srgbClr val="FFFFFF"/>
                      </a:solidFill>
                    </a:lnT>
                    <a:solidFill>
                      <a:srgbClr val="E9EDF4"/>
                    </a:solidFill>
                  </a:tcPr>
                </a:tc>
                <a:tc>
                  <a:txBody>
                    <a:bodyPr/>
                    <a:lstStyle/>
                    <a:p>
                      <a:pPr algn="l">
                        <a:defRPr sz="2400">
                          <a:latin typeface="Arial"/>
                          <a:ea typeface="Arial"/>
                          <a:cs typeface="Arial"/>
                          <a:sym typeface="Arial"/>
                        </a:defRPr>
                      </a:pPr>
                      <a:r>
                        <a:rPr>
                          <a:latin typeface="Osaka"/>
                          <a:ea typeface="Osaka"/>
                          <a:cs typeface="Osaka"/>
                          <a:sym typeface="Osaka"/>
                        </a:rPr>
                        <a:t>職務無限定なんだから、他の仕事やらせてあげればいいじゃない（結論ありきの感情論、非論理的）</a:t>
                      </a:r>
                    </a:p>
                    <a:p>
                      <a:pPr algn="l">
                        <a:defRPr sz="2400">
                          <a:latin typeface="Arial"/>
                          <a:ea typeface="Arial"/>
                          <a:cs typeface="Arial"/>
                          <a:sym typeface="Arial"/>
                        </a:defRPr>
                      </a:pPr>
                      <a:r>
                        <a:t>→</a:t>
                      </a:r>
                      <a:r>
                        <a:rPr>
                          <a:latin typeface="Osaka"/>
                          <a:ea typeface="Osaka"/>
                          <a:cs typeface="Osaka"/>
                          <a:sym typeface="Osaka"/>
                        </a:rPr>
                        <a:t>配置転換して復職可</a:t>
                      </a:r>
                    </a:p>
                  </a:txBody>
                  <a:tcPr marL="7144" marR="7144" marT="7144" marB="7144" anchor="ctr" anchorCtr="0" horzOverflow="overflow">
                    <a:lnT w="38100">
                      <a:solidFill>
                        <a:srgbClr val="FFFFFF"/>
                      </a:solidFill>
                    </a:lnT>
                    <a:solidFill>
                      <a:srgbClr val="E9EDF4"/>
                    </a:solidFill>
                  </a:tcPr>
                </a:tc>
              </a:tr>
            </a:tbl>
          </a:graphicData>
        </a:graphic>
      </p:graphicFrame>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70"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まとめ；業務的対応のススメ</a:t>
            </a:r>
          </a:p>
        </p:txBody>
      </p:sp>
      <p:sp>
        <p:nvSpPr>
          <p:cNvPr id="371" name="コンテンツ プレースホルダー 2"/>
          <p:cNvSpPr txBox="1"/>
          <p:nvPr>
            <p:ph type="body" idx="1"/>
          </p:nvPr>
        </p:nvSpPr>
        <p:spPr>
          <a:xfrm>
            <a:off x="611560" y="1006078"/>
            <a:ext cx="7488831" cy="3588546"/>
          </a:xfrm>
          <a:prstGeom prst="rect">
            <a:avLst/>
          </a:prstGeom>
        </p:spPr>
        <p:txBody>
          <a:bodyPr/>
          <a:lstStyle/>
          <a:p>
            <a:pPr marL="0" indent="0" defTabSz="868680">
              <a:buSzTx/>
              <a:buNone/>
              <a:defRPr sz="2280"/>
            </a:pPr>
            <a:r>
              <a:rPr>
                <a:latin typeface="+mj-lt"/>
                <a:ea typeface="+mj-ea"/>
                <a:cs typeface="+mj-cs"/>
                <a:sym typeface="Helvetica"/>
              </a:rPr>
              <a:t>・メンタル対応を「医療的」に行った場合の、「末路」を知り、逆算で仕組みを作る（療養</a:t>
            </a:r>
            <a:r>
              <a:t>OR</a:t>
            </a:r>
            <a:r>
              <a:rPr>
                <a:latin typeface="+mj-lt"/>
                <a:ea typeface="+mj-ea"/>
                <a:cs typeface="+mj-cs"/>
                <a:sym typeface="Helvetica"/>
              </a:rPr>
              <a:t>懲戒）</a:t>
            </a:r>
          </a:p>
          <a:p>
            <a:pPr marL="0" indent="0" defTabSz="868680">
              <a:buSzTx/>
              <a:buNone/>
              <a:defRPr sz="2280"/>
            </a:pPr>
            <a:r>
              <a:rPr>
                <a:latin typeface="+mj-lt"/>
                <a:ea typeface="+mj-ea"/>
                <a:cs typeface="+mj-cs"/>
                <a:sym typeface="Helvetica"/>
              </a:rPr>
              <a:t>・目先厳しいように感じられる対応は、あらかじめ手順として周知しておくとともに、対応の途中では一貫性を維持すること（途中で変えない）。</a:t>
            </a:r>
          </a:p>
          <a:p>
            <a:pPr marL="0" indent="0" defTabSz="868680">
              <a:buSzTx/>
              <a:buNone/>
              <a:defRPr sz="2280"/>
            </a:pPr>
            <a:r>
              <a:rPr>
                <a:latin typeface="+mj-lt"/>
                <a:ea typeface="+mj-ea"/>
                <a:cs typeface="+mj-cs"/>
                <a:sym typeface="Helvetica"/>
              </a:rPr>
              <a:t>・復職判断等は、医師だけにお任せするのではなく、「全員」が同じだけの責任をもって、（それぞれの役割において支障がないか）判断する。</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フッター プレースホルダー 3"/>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374" name="タイトル 1"/>
          <p:cNvSpPr txBox="1"/>
          <p:nvPr>
            <p:ph type="title"/>
          </p:nvPr>
        </p:nvSpPr>
        <p:spPr>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様式ファイル等の請求は</a:t>
            </a:r>
          </a:p>
        </p:txBody>
      </p:sp>
      <p:sp>
        <p:nvSpPr>
          <p:cNvPr id="375" name="コンテンツ プレースホルダー 2"/>
          <p:cNvSpPr txBox="1"/>
          <p:nvPr>
            <p:ph type="body" idx="1"/>
          </p:nvPr>
        </p:nvSpPr>
        <p:spPr>
          <a:xfrm>
            <a:off x="457200" y="1200151"/>
            <a:ext cx="8229600" cy="3394472"/>
          </a:xfrm>
          <a:prstGeom prst="rect">
            <a:avLst/>
          </a:prstGeom>
        </p:spPr>
        <p:txBody>
          <a:bodyPr/>
          <a:lstStyle/>
          <a:p>
            <a:pPr marL="0" indent="0" defTabSz="868680">
              <a:buSzTx/>
              <a:buNone/>
              <a:defRPr sz="2280">
                <a:solidFill>
                  <a:srgbClr val="898989"/>
                </a:solidFill>
              </a:defRPr>
            </a:pPr>
            <a:r>
              <a:t>mhr@md.okayama-u.ac.jp</a:t>
            </a:r>
          </a:p>
          <a:p>
            <a:pPr marL="0" indent="0" defTabSz="868680">
              <a:buSzTx/>
              <a:buNone/>
              <a:defRPr sz="2280">
                <a:solidFill>
                  <a:srgbClr val="898989"/>
                </a:solidFill>
              </a:defRPr>
            </a:pPr>
            <a:r>
              <a:rPr>
                <a:latin typeface="+mj-lt"/>
                <a:ea typeface="+mj-ea"/>
                <a:cs typeface="+mj-cs"/>
                <a:sym typeface="Helvetica"/>
              </a:rPr>
              <a:t>まで</a:t>
            </a:r>
          </a:p>
          <a:p>
            <a:pPr marL="0" indent="0" defTabSz="868680">
              <a:buSzTx/>
              <a:buNone/>
              <a:defRPr sz="2280"/>
            </a:pPr>
          </a:p>
          <a:p>
            <a:pPr marL="0" indent="0" defTabSz="868680">
              <a:buSzTx/>
              <a:buNone/>
              <a:defRPr sz="2280"/>
            </a:pPr>
            <a:r>
              <a:rPr>
                <a:latin typeface="+mj-lt"/>
                <a:ea typeface="+mj-ea"/>
                <a:cs typeface="+mj-cs"/>
                <a:sym typeface="Helvetica"/>
              </a:rPr>
              <a:t>理論＋ツール＋</a:t>
            </a:r>
            <a:r>
              <a:t>OJT</a:t>
            </a:r>
            <a:r>
              <a:rPr>
                <a:latin typeface="+mj-lt"/>
                <a:ea typeface="+mj-ea"/>
                <a:cs typeface="+mj-cs"/>
                <a:sym typeface="Helvetica"/>
              </a:rPr>
              <a:t>で「完結」</a:t>
            </a:r>
          </a:p>
          <a:p>
            <a:pPr marL="0" indent="0" defTabSz="868680">
              <a:buSzTx/>
              <a:buNone/>
              <a:defRPr sz="2280"/>
            </a:pPr>
            <a:r>
              <a:rPr>
                <a:latin typeface="+mj-lt"/>
                <a:ea typeface="+mj-ea"/>
                <a:cs typeface="+mj-cs"/>
                <a:sym typeface="Helvetica"/>
              </a:rPr>
              <a:t>　</a:t>
            </a:r>
            <a:r>
              <a:t>OJT</a:t>
            </a:r>
            <a:r>
              <a:rPr>
                <a:latin typeface="+mj-lt"/>
                <a:ea typeface="+mj-ea"/>
                <a:cs typeface="+mj-cs"/>
                <a:sym typeface="Helvetica"/>
              </a:rPr>
              <a:t>に最適な「面接シナリオ」</a:t>
            </a:r>
          </a:p>
          <a:p>
            <a:pPr marL="0" indent="0" defTabSz="868680">
              <a:buSzTx/>
              <a:buNone/>
              <a:defRPr sz="2280"/>
            </a:pPr>
            <a:r>
              <a:rPr>
                <a:latin typeface="+mj-lt"/>
                <a:ea typeface="+mj-ea"/>
                <a:cs typeface="+mj-cs"/>
                <a:sym typeface="Helvetica"/>
              </a:rPr>
              <a:t>メソッドのメルマガもはじめました。</a:t>
            </a:r>
          </a:p>
          <a:p>
            <a:pPr marL="0" indent="0" defTabSz="868680">
              <a:buSzTx/>
              <a:buNone/>
              <a:defRPr sz="2280"/>
            </a:pPr>
            <a:r>
              <a:rPr>
                <a:latin typeface="+mj-lt"/>
                <a:ea typeface="+mj-ea"/>
                <a:cs typeface="+mj-cs"/>
                <a:sym typeface="Helvetica"/>
              </a:rPr>
              <a:t>登録希望されるかたは</a:t>
            </a:r>
            <a:r>
              <a:t>→</a:t>
            </a:r>
            <a:r>
              <a:rPr>
                <a:latin typeface="+mj-lt"/>
                <a:ea typeface="+mj-ea"/>
                <a:cs typeface="+mj-cs"/>
                <a:sym typeface="Helvetica"/>
              </a:rPr>
              <a:t>。</a:t>
            </a:r>
          </a:p>
        </p:txBody>
      </p:sp>
      <p:pic>
        <p:nvPicPr>
          <p:cNvPr id="376" name="Picture 4" descr="Picture 4"/>
          <p:cNvPicPr>
            <a:picLocks noChangeAspect="1"/>
          </p:cNvPicPr>
          <p:nvPr/>
        </p:nvPicPr>
        <p:blipFill>
          <a:blip r:embed="rId2">
            <a:extLst/>
          </a:blip>
          <a:stretch>
            <a:fillRect/>
          </a:stretch>
        </p:blipFill>
        <p:spPr>
          <a:xfrm>
            <a:off x="5922150" y="1005576"/>
            <a:ext cx="1782199" cy="2529271"/>
          </a:xfrm>
          <a:prstGeom prst="rect">
            <a:avLst/>
          </a:prstGeom>
          <a:ln w="12700">
            <a:miter lim="400000"/>
          </a:ln>
        </p:spPr>
      </p:pic>
      <p:pic>
        <p:nvPicPr>
          <p:cNvPr id="377" name="図 1" descr="図 1"/>
          <p:cNvPicPr>
            <a:picLocks noChangeAspect="1"/>
          </p:cNvPicPr>
          <p:nvPr/>
        </p:nvPicPr>
        <p:blipFill>
          <a:blip r:embed="rId3">
            <a:extLst/>
          </a:blip>
          <a:stretch>
            <a:fillRect/>
          </a:stretch>
        </p:blipFill>
        <p:spPr>
          <a:xfrm>
            <a:off x="5381156" y="3578309"/>
            <a:ext cx="1219307" cy="128789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115" name="タイトル 1"/>
          <p:cNvSpPr txBox="1"/>
          <p:nvPr>
            <p:ph type="title"/>
          </p:nvPr>
        </p:nvSpPr>
        <p:spPr>
          <a:prstGeom prst="rect">
            <a:avLst/>
          </a:prstGeom>
        </p:spPr>
        <p:txBody>
          <a:bodyPr/>
          <a:lstStyle/>
          <a:p>
            <a:pPr/>
            <a:r>
              <a:t>Q.</a:t>
            </a:r>
            <a:r>
              <a:rPr>
                <a:latin typeface="+mj-lt"/>
                <a:ea typeface="+mj-ea"/>
                <a:cs typeface="+mj-cs"/>
                <a:sym typeface="Helvetica"/>
              </a:rPr>
              <a:t>本人の意志をどこまで尊重するか</a:t>
            </a:r>
          </a:p>
        </p:txBody>
      </p:sp>
      <p:graphicFrame>
        <p:nvGraphicFramePr>
          <p:cNvPr id="116" name="コンテンツ プレースホルダ 4"/>
          <p:cNvGraphicFramePr/>
          <p:nvPr/>
        </p:nvGraphicFramePr>
        <p:xfrm>
          <a:off x="1227008" y="975592"/>
          <a:ext cx="7046794" cy="477154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616354"/>
                <a:gridCol w="3417738"/>
              </a:tblGrid>
              <a:tr h="702469">
                <a:tc>
                  <a:txBody>
                    <a:bodyPr/>
                    <a:lstStyle/>
                    <a:p>
                      <a:pPr algn="ctr">
                        <a:defRPr b="1" sz="2700">
                          <a:solidFill>
                            <a:srgbClr val="FFFFFF"/>
                          </a:solidFill>
                        </a:defRPr>
                      </a:pPr>
                      <a:r>
                        <a:t>“</a:t>
                      </a:r>
                      <a:r>
                        <a:rPr b="0">
                          <a:latin typeface="Osaka"/>
                          <a:ea typeface="Osaka"/>
                          <a:cs typeface="Osaka"/>
                          <a:sym typeface="Osaka"/>
                        </a:rPr>
                        <a:t>業務的</a:t>
                      </a:r>
                      <a:r>
                        <a:t>”</a:t>
                      </a:r>
                      <a:r>
                        <a:rPr b="0">
                          <a:latin typeface="Osaka"/>
                          <a:ea typeface="Osaka"/>
                          <a:cs typeface="Osaka"/>
                          <a:sym typeface="Osaka"/>
                        </a:rPr>
                        <a:t>健康管理</a:t>
                      </a:r>
                    </a:p>
                  </a:txBody>
                  <a:tcPr marL="34290" marR="34290" marT="34290" marB="34290" anchor="ctr" anchorCtr="0" horzOverflow="overflow">
                    <a:lnB w="38100">
                      <a:solidFill>
                        <a:srgbClr val="FFFFFF"/>
                      </a:solidFill>
                    </a:lnB>
                    <a:solidFill>
                      <a:schemeClr val="accent1"/>
                    </a:solidFill>
                  </a:tcPr>
                </a:tc>
                <a:tc>
                  <a:txBody>
                    <a:bodyPr/>
                    <a:lstStyle/>
                    <a:p>
                      <a:pPr algn="ctr">
                        <a:defRPr b="1" sz="2700">
                          <a:solidFill>
                            <a:srgbClr val="FFFFFF"/>
                          </a:solidFill>
                        </a:defRPr>
                      </a:pPr>
                      <a:r>
                        <a:t>“</a:t>
                      </a:r>
                      <a:r>
                        <a:rPr b="0">
                          <a:latin typeface="Osaka"/>
                          <a:ea typeface="Osaka"/>
                          <a:cs typeface="Osaka"/>
                          <a:sym typeface="Osaka"/>
                        </a:rPr>
                        <a:t>医療的</a:t>
                      </a:r>
                      <a:r>
                        <a:t>”</a:t>
                      </a:r>
                      <a:r>
                        <a:rPr b="0">
                          <a:latin typeface="Osaka"/>
                          <a:ea typeface="Osaka"/>
                          <a:cs typeface="Osaka"/>
                          <a:sym typeface="Osaka"/>
                        </a:rPr>
                        <a:t>健康管理 </a:t>
                      </a:r>
                    </a:p>
                  </a:txBody>
                  <a:tcPr marL="7144" marR="7144" marT="7144" marB="7144" anchor="ctr" anchorCtr="0" horzOverflow="overflow">
                    <a:lnB w="38100">
                      <a:solidFill>
                        <a:srgbClr val="FFFFFF"/>
                      </a:solidFill>
                    </a:lnB>
                    <a:solidFill>
                      <a:schemeClr val="accent1"/>
                    </a:solidFill>
                  </a:tcPr>
                </a:tc>
              </a:tr>
              <a:tr h="2778919">
                <a:tc>
                  <a:txBody>
                    <a:bodyPr/>
                    <a:lstStyle/>
                    <a:p>
                      <a:pPr algn="ctr">
                        <a:defRPr sz="2400"/>
                      </a:pPr>
                      <a:r>
                        <a:rPr>
                          <a:latin typeface="Osaka"/>
                          <a:ea typeface="Osaka"/>
                          <a:cs typeface="Osaka"/>
                          <a:sym typeface="Osaka"/>
                        </a:rPr>
                        <a:t>労働契約を満たしており公平性が維持できる</a:t>
                      </a:r>
                    </a:p>
                    <a:p>
                      <a:pPr algn="ctr">
                        <a:defRPr sz="2400"/>
                      </a:pPr>
                      <a:r>
                        <a:rPr>
                          <a:latin typeface="Osaka"/>
                          <a:ea typeface="Osaka"/>
                          <a:cs typeface="Osaka"/>
                          <a:sym typeface="Osaka"/>
                        </a:rPr>
                        <a:t>限りにおいて希望は聴く</a:t>
                      </a:r>
                    </a:p>
                    <a:p>
                      <a:pPr algn="ctr">
                        <a:defRPr sz="2400"/>
                      </a:pPr>
                      <a:r>
                        <a:rPr>
                          <a:latin typeface="Osaka"/>
                          <a:ea typeface="Osaka"/>
                          <a:cs typeface="Osaka"/>
                          <a:sym typeface="Osaka"/>
                        </a:rPr>
                        <a:t>が</a:t>
                      </a:r>
                    </a:p>
                    <a:p>
                      <a:pPr algn="ctr">
                        <a:defRPr sz="2400"/>
                      </a:pPr>
                      <a:r>
                        <a:rPr>
                          <a:latin typeface="Osaka"/>
                          <a:ea typeface="Osaka"/>
                          <a:cs typeface="Osaka"/>
                          <a:sym typeface="Osaka"/>
                        </a:rPr>
                        <a:t>本人の意に沿わずとも</a:t>
                      </a:r>
                    </a:p>
                    <a:p>
                      <a:pPr algn="ctr">
                        <a:defRPr sz="2400"/>
                      </a:pPr>
                      <a:r>
                        <a:rPr>
                          <a:latin typeface="Osaka"/>
                          <a:ea typeface="Osaka"/>
                          <a:cs typeface="Osaka"/>
                          <a:sym typeface="Osaka"/>
                        </a:rPr>
                        <a:t>組織にとって必要なことは命じてでもやらせる</a:t>
                      </a:r>
                    </a:p>
                  </a:txBody>
                  <a:tcPr marL="34290" marR="34290" marT="34290" marB="34290" anchor="ctr" anchorCtr="0" horzOverflow="overflow">
                    <a:lnT w="38100">
                      <a:solidFill>
                        <a:srgbClr val="FFFFFF"/>
                      </a:solidFill>
                    </a:lnT>
                    <a:solidFill>
                      <a:srgbClr val="E9EDF4"/>
                    </a:solidFill>
                  </a:tcPr>
                </a:tc>
                <a:tc>
                  <a:txBody>
                    <a:bodyPr/>
                    <a:lstStyle/>
                    <a:p>
                      <a:pPr algn="ctr">
                        <a:defRPr sz="2400">
                          <a:latin typeface="Arial"/>
                          <a:ea typeface="Arial"/>
                          <a:cs typeface="Arial"/>
                          <a:sym typeface="Arial"/>
                        </a:defRPr>
                      </a:pPr>
                      <a:r>
                        <a:rPr>
                          <a:latin typeface="Osaka"/>
                          <a:ea typeface="Osaka"/>
                          <a:cs typeface="Osaka"/>
                          <a:sym typeface="Osaka"/>
                        </a:rPr>
                        <a:t>最大限尊重する</a:t>
                      </a:r>
                    </a:p>
                    <a:p>
                      <a:pPr algn="ctr">
                        <a:defRPr sz="2400">
                          <a:latin typeface="Arial"/>
                          <a:ea typeface="Arial"/>
                          <a:cs typeface="Arial"/>
                          <a:sym typeface="Arial"/>
                        </a:defRPr>
                      </a:pPr>
                    </a:p>
                    <a:p>
                      <a:pPr algn="ctr">
                        <a:defRPr sz="2400">
                          <a:latin typeface="Arial"/>
                          <a:ea typeface="Arial"/>
                          <a:cs typeface="Arial"/>
                          <a:sym typeface="Arial"/>
                        </a:defRPr>
                      </a:pPr>
                      <a:r>
                        <a:rPr>
                          <a:latin typeface="Osaka"/>
                          <a:ea typeface="Osaka"/>
                          <a:cs typeface="Osaka"/>
                          <a:sym typeface="Osaka"/>
                        </a:rPr>
                        <a:t>本人の意に沿わない</a:t>
                      </a:r>
                    </a:p>
                    <a:p>
                      <a:pPr algn="ctr">
                        <a:defRPr sz="2400">
                          <a:latin typeface="Arial"/>
                          <a:ea typeface="Arial"/>
                          <a:cs typeface="Arial"/>
                          <a:sym typeface="Arial"/>
                        </a:defRPr>
                      </a:pPr>
                      <a:r>
                        <a:rPr>
                          <a:latin typeface="Osaka"/>
                          <a:ea typeface="Osaka"/>
                          <a:cs typeface="Osaka"/>
                          <a:sym typeface="Osaka"/>
                        </a:rPr>
                        <a:t>ことは決して実施しない</a:t>
                      </a:r>
                    </a:p>
                  </a:txBody>
                  <a:tcPr marL="7144" marR="7144" marT="7144" marB="7144" anchor="ctr" anchorCtr="0" horzOverflow="overflow">
                    <a:lnT w="38100">
                      <a:solidFill>
                        <a:srgbClr val="FFFFFF"/>
                      </a:solidFill>
                    </a:lnT>
                    <a:solidFill>
                      <a:srgbClr val="E9EDF4"/>
                    </a:solidFill>
                  </a:tcPr>
                </a:tc>
              </a:tr>
            </a:tbl>
          </a:graphicData>
        </a:graphic>
      </p:graphicFrame>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フッター プレースホルダー 2"/>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119" name="Rectangle 2"/>
          <p:cNvSpPr txBox="1"/>
          <p:nvPr>
            <p:ph type="title"/>
          </p:nvPr>
        </p:nvSpPr>
        <p:spPr>
          <a:prstGeom prst="rect">
            <a:avLst/>
          </a:prstGeom>
          <a:ln w="9525">
            <a:solidFill>
              <a:srgbClr val="000000"/>
            </a:solidFill>
            <a:miter lim="800000"/>
          </a:ln>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大原則：職場は働く場所である</a:t>
            </a:r>
          </a:p>
        </p:txBody>
      </p:sp>
      <p:sp>
        <p:nvSpPr>
          <p:cNvPr id="120" name="Rectangle 3"/>
          <p:cNvSpPr txBox="1"/>
          <p:nvPr>
            <p:ph type="body" sz="half" idx="1"/>
          </p:nvPr>
        </p:nvSpPr>
        <p:spPr>
          <a:xfrm>
            <a:off x="1485900" y="1286720"/>
            <a:ext cx="6172200" cy="1803799"/>
          </a:xfrm>
          <a:prstGeom prst="rect">
            <a:avLst/>
          </a:prstGeom>
        </p:spPr>
        <p:txBody>
          <a:bodyPr/>
          <a:lstStyle/>
          <a:p>
            <a:pPr marL="200596" indent="-200596" defTabSz="713231">
              <a:lnSpc>
                <a:spcPct val="80000"/>
              </a:lnSpc>
              <a:spcBef>
                <a:spcPts val="400"/>
              </a:spcBef>
              <a:buSzTx/>
              <a:buNone/>
              <a:defRPr sz="1871"/>
            </a:pPr>
            <a:r>
              <a:t>■</a:t>
            </a:r>
            <a:r>
              <a:rPr>
                <a:latin typeface="+mj-lt"/>
                <a:ea typeface="+mj-ea"/>
                <a:cs typeface="+mj-cs"/>
                <a:sym typeface="Helvetica"/>
              </a:rPr>
              <a:t>「通常勤務」：以下の</a:t>
            </a:r>
            <a:r>
              <a:rPr u="sng">
                <a:latin typeface="+mj-lt"/>
                <a:ea typeface="+mj-ea"/>
                <a:cs typeface="+mj-cs"/>
                <a:sym typeface="Helvetica"/>
              </a:rPr>
              <a:t>すべて</a:t>
            </a:r>
            <a:r>
              <a:rPr>
                <a:latin typeface="+mj-lt"/>
                <a:ea typeface="+mj-ea"/>
                <a:cs typeface="+mj-cs"/>
                <a:sym typeface="Helvetica"/>
              </a:rPr>
              <a:t>を満たすこと</a:t>
            </a:r>
            <a:endParaRPr>
              <a:latin typeface="+mj-lt"/>
              <a:ea typeface="+mj-ea"/>
              <a:cs typeface="+mj-cs"/>
              <a:sym typeface="Helvetica"/>
            </a:endParaRPr>
          </a:p>
          <a:p>
            <a:pPr marL="200596" indent="-200596" defTabSz="713231">
              <a:lnSpc>
                <a:spcPct val="80000"/>
              </a:lnSpc>
              <a:spcBef>
                <a:spcPts val="400"/>
              </a:spcBef>
              <a:buSzTx/>
              <a:buNone/>
              <a:defRPr sz="1871"/>
            </a:pPr>
            <a:r>
              <a:t>(1)</a:t>
            </a:r>
            <a:r>
              <a:rPr>
                <a:latin typeface="+mj-lt"/>
                <a:ea typeface="+mj-ea"/>
                <a:cs typeface="+mj-cs"/>
                <a:sym typeface="Helvetica"/>
              </a:rPr>
              <a:t>業務が出来ている（業務効率・質・生産性）</a:t>
            </a:r>
          </a:p>
          <a:p>
            <a:pPr marL="200596" indent="-200596" defTabSz="713231">
              <a:lnSpc>
                <a:spcPct val="80000"/>
              </a:lnSpc>
              <a:spcBef>
                <a:spcPts val="400"/>
              </a:spcBef>
              <a:buSzTx/>
              <a:buNone/>
              <a:defRPr sz="1871"/>
            </a:pPr>
            <a:r>
              <a:t>(2)</a:t>
            </a:r>
            <a:r>
              <a:rPr b="1" u="sng">
                <a:effectLst>
                  <a:outerShdw sx="100000" sy="100000" kx="0" ky="0" algn="b" rotWithShape="0" blurRad="29717" dist="29717" dir="2700000">
                    <a:srgbClr val="C0C0C0"/>
                  </a:outerShdw>
                </a:effectLst>
                <a:latin typeface="+mj-lt"/>
                <a:ea typeface="+mj-ea"/>
                <a:cs typeface="+mj-cs"/>
                <a:sym typeface="Helvetica"/>
              </a:rPr>
              <a:t>就業規則</a:t>
            </a:r>
            <a:r>
              <a:rPr>
                <a:latin typeface="+mj-lt"/>
                <a:ea typeface="+mj-ea"/>
                <a:cs typeface="+mj-cs"/>
                <a:sym typeface="Helvetica"/>
              </a:rPr>
              <a:t>を守っている（就業態度、勤怠）</a:t>
            </a:r>
            <a:endParaRPr>
              <a:latin typeface="+mj-lt"/>
              <a:ea typeface="+mj-ea"/>
              <a:cs typeface="+mj-cs"/>
              <a:sym typeface="Helvetica"/>
            </a:endParaRPr>
          </a:p>
          <a:p>
            <a:pPr marL="200596" indent="-200596" defTabSz="713231">
              <a:lnSpc>
                <a:spcPct val="80000"/>
              </a:lnSpc>
              <a:spcBef>
                <a:spcPts val="400"/>
              </a:spcBef>
              <a:buSzTx/>
              <a:buNone/>
              <a:defRPr sz="1871"/>
            </a:pPr>
            <a:r>
              <a:t>(3)</a:t>
            </a:r>
            <a:r>
              <a:rPr>
                <a:latin typeface="+mj-lt"/>
                <a:ea typeface="+mj-ea"/>
                <a:cs typeface="+mj-cs"/>
                <a:sym typeface="Helvetica"/>
              </a:rPr>
              <a:t>「健康上の問題」はないし、業務遂行（継続）によって「健康上の問題」は生じない</a:t>
            </a:r>
          </a:p>
        </p:txBody>
      </p:sp>
      <p:sp>
        <p:nvSpPr>
          <p:cNvPr id="121" name="テキスト ボックス 5"/>
          <p:cNvSpPr txBox="1"/>
          <p:nvPr/>
        </p:nvSpPr>
        <p:spPr>
          <a:xfrm>
            <a:off x="251520" y="4443957"/>
            <a:ext cx="4621620" cy="349759"/>
          </a:xfrm>
          <a:prstGeom prst="rect">
            <a:avLst/>
          </a:prstGeom>
          <a:solidFill>
            <a:srgbClr val="F2F2F2"/>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a:r>
              <a:rPr>
                <a:latin typeface="+mj-lt"/>
                <a:ea typeface="+mj-ea"/>
                <a:cs typeface="+mj-cs"/>
                <a:sym typeface="Helvetica"/>
              </a:rPr>
              <a:t>（健康管理は社員自身にやらせなさい</a:t>
            </a:r>
            <a:r>
              <a:t>p.28</a:t>
            </a:r>
            <a:r>
              <a:rPr>
                <a:latin typeface="+mj-lt"/>
                <a:ea typeface="+mj-ea"/>
                <a:cs typeface="+mj-cs"/>
                <a:sym typeface="Helvetica"/>
              </a:rPr>
              <a:t>）</a:t>
            </a:r>
          </a:p>
        </p:txBody>
      </p:sp>
      <p:sp>
        <p:nvSpPr>
          <p:cNvPr id="122" name="テキスト ボックス 1"/>
          <p:cNvSpPr txBox="1"/>
          <p:nvPr/>
        </p:nvSpPr>
        <p:spPr>
          <a:xfrm>
            <a:off x="2892029" y="3219450"/>
            <a:ext cx="3322698" cy="617945"/>
          </a:xfrm>
          <a:prstGeom prst="rect">
            <a:avLst/>
          </a:prstGeom>
          <a:solidFill>
            <a:schemeClr val="accent1">
              <a:alpha val="30196"/>
            </a:scheme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300">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労働契約そのもの</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2"/>
                                        </p:tgtEl>
                                        <p:attrNameLst>
                                          <p:attrName>style.visibility</p:attrName>
                                        </p:attrNameLst>
                                      </p:cBhvr>
                                      <p:to>
                                        <p:strVal val="visible"/>
                                      </p:to>
                                    </p:set>
                                    <p:anim calcmode="lin" valueType="num">
                                      <p:cBhvr>
                                        <p:cTn id="7" dur="1000" fill="hold"/>
                                        <p:tgtEl>
                                          <p:spTgt spid="122"/>
                                        </p:tgtEl>
                                        <p:attrNameLst>
                                          <p:attrName>ppt_x</p:attrName>
                                        </p:attrNameLst>
                                      </p:cBhvr>
                                      <p:tavLst>
                                        <p:tav tm="0">
                                          <p:val>
                                            <p:strVal val="#ppt_x"/>
                                          </p:val>
                                        </p:tav>
                                        <p:tav tm="100000">
                                          <p:val>
                                            <p:strVal val="#ppt_x"/>
                                          </p:val>
                                        </p:tav>
                                      </p:tavLst>
                                    </p:anim>
                                    <p:anim calcmode="lin" valueType="num">
                                      <p:cBhvr>
                                        <p:cTn id="8" dur="1000" fill="hold"/>
                                        <p:tgtEl>
                                          <p:spTgt spid="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フッター プレースホルダー 2"/>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125" name="Rectangle 2"/>
          <p:cNvSpPr txBox="1"/>
          <p:nvPr>
            <p:ph type="title"/>
          </p:nvPr>
        </p:nvSpPr>
        <p:spPr>
          <a:xfrm>
            <a:off x="1485900" y="203596"/>
            <a:ext cx="6172200" cy="857251"/>
          </a:xfrm>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第一原則</a:t>
            </a:r>
          </a:p>
        </p:txBody>
      </p:sp>
      <p:sp>
        <p:nvSpPr>
          <p:cNvPr id="126" name="Rectangle 3"/>
          <p:cNvSpPr txBox="1"/>
          <p:nvPr>
            <p:ph type="body" sz="half" idx="1"/>
          </p:nvPr>
        </p:nvSpPr>
        <p:spPr>
          <a:xfrm>
            <a:off x="1485900" y="957849"/>
            <a:ext cx="6172200" cy="1827610"/>
          </a:xfrm>
          <a:prstGeom prst="rect">
            <a:avLst/>
          </a:prstGeom>
        </p:spPr>
        <p:txBody>
          <a:bodyPr/>
          <a:lstStyle/>
          <a:p>
            <a:pPr marL="241744" indent="-241744" defTabSz="859536">
              <a:spcBef>
                <a:spcPts val="600"/>
              </a:spcBef>
              <a:buSzTx/>
              <a:buNone/>
              <a:defRPr b="1" sz="2538">
                <a:effectLst>
                  <a:outerShdw sx="100000" sy="100000" kx="0" ky="0" algn="b" rotWithShape="0" blurRad="35814" dist="35814" dir="2700000">
                    <a:srgbClr val="C0C0C0"/>
                  </a:outerShdw>
                </a:effectLst>
              </a:defRPr>
            </a:pPr>
            <a:r>
              <a:t>■</a:t>
            </a:r>
            <a:r>
              <a:rPr>
                <a:latin typeface="+mj-lt"/>
                <a:ea typeface="+mj-ea"/>
                <a:cs typeface="+mj-cs"/>
                <a:sym typeface="Helvetica"/>
              </a:rPr>
              <a:t>「仕事が出来ているかどうか」で判断</a:t>
            </a:r>
            <a:endParaRPr>
              <a:latin typeface="+mj-lt"/>
              <a:ea typeface="+mj-ea"/>
              <a:cs typeface="+mj-cs"/>
              <a:sym typeface="Helvetica"/>
            </a:endParaRPr>
          </a:p>
          <a:p>
            <a:pPr marL="241744" indent="-241744" defTabSz="859536">
              <a:spcBef>
                <a:spcPts val="400"/>
              </a:spcBef>
              <a:buSzTx/>
              <a:buNone/>
              <a:defRPr sz="2068"/>
            </a:pPr>
            <a:r>
              <a:rPr>
                <a:latin typeface="+mj-lt"/>
                <a:ea typeface="+mj-ea"/>
                <a:cs typeface="+mj-cs"/>
                <a:sym typeface="Helvetica"/>
              </a:rPr>
              <a:t>　・病気かどうか、病名、重症度等は気にしない</a:t>
            </a:r>
            <a:endParaRPr>
              <a:latin typeface="+mj-lt"/>
              <a:ea typeface="+mj-ea"/>
              <a:cs typeface="+mj-cs"/>
              <a:sym typeface="Helvetica"/>
            </a:endParaRPr>
          </a:p>
          <a:p>
            <a:pPr marL="241744" indent="-241744" defTabSz="859536">
              <a:spcBef>
                <a:spcPts val="400"/>
              </a:spcBef>
              <a:buSzTx/>
              <a:buNone/>
              <a:defRPr sz="2068"/>
            </a:pPr>
            <a:r>
              <a:rPr>
                <a:latin typeface="+mj-lt"/>
                <a:ea typeface="+mj-ea"/>
                <a:cs typeface="+mj-cs"/>
                <a:sym typeface="Helvetica"/>
              </a:rPr>
              <a:t>　・就業態度は、人事判断（明確な役割分担）</a:t>
            </a:r>
          </a:p>
          <a:p>
            <a:pPr marL="241744" indent="-241744" defTabSz="859536">
              <a:spcBef>
                <a:spcPts val="400"/>
              </a:spcBef>
              <a:buSzTx/>
              <a:buNone/>
              <a:defRPr sz="2068"/>
            </a:pPr>
            <a:r>
              <a:rPr>
                <a:latin typeface="+mj-lt"/>
                <a:ea typeface="+mj-ea"/>
                <a:cs typeface="+mj-cs"/>
                <a:sym typeface="Helvetica"/>
              </a:rPr>
              <a:t>　・「健康上の問題」は、主治医・産業医判断</a:t>
            </a:r>
          </a:p>
        </p:txBody>
      </p:sp>
      <p:sp>
        <p:nvSpPr>
          <p:cNvPr id="127" name="テキスト ボックス 1"/>
          <p:cNvSpPr txBox="1"/>
          <p:nvPr/>
        </p:nvSpPr>
        <p:spPr>
          <a:xfrm>
            <a:off x="323528" y="4443957"/>
            <a:ext cx="4187352" cy="383244"/>
          </a:xfrm>
          <a:prstGeom prst="rect">
            <a:avLst/>
          </a:prstGeom>
          <a:solidFill>
            <a:srgbClr val="F2F2F2"/>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a:r>
              <a:rPr>
                <a:latin typeface="Osaka"/>
                <a:ea typeface="Osaka"/>
                <a:cs typeface="Osaka"/>
                <a:sym typeface="Osaka"/>
              </a:rPr>
              <a:t>（健康管理は社員自身にやらせなさい</a:t>
            </a:r>
            <a:r>
              <a:t>p.29</a:t>
            </a:r>
            <a:r>
              <a:rPr>
                <a:latin typeface="Osaka"/>
                <a:ea typeface="Osaka"/>
                <a:cs typeface="Osaka"/>
                <a:sym typeface="Osaka"/>
              </a:rPr>
              <a:t>）</a:t>
            </a:r>
          </a:p>
        </p:txBody>
      </p:sp>
      <p:sp>
        <p:nvSpPr>
          <p:cNvPr id="128" name="テキスト ボックス 3"/>
          <p:cNvSpPr txBox="1"/>
          <p:nvPr/>
        </p:nvSpPr>
        <p:spPr>
          <a:xfrm>
            <a:off x="729287" y="2787252"/>
            <a:ext cx="7325385" cy="872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200"/>
            </a:pPr>
            <a:r>
              <a:t>→</a:t>
            </a:r>
            <a:r>
              <a:rPr>
                <a:latin typeface="Osaka"/>
                <a:ea typeface="Osaka"/>
                <a:cs typeface="Osaka"/>
                <a:sym typeface="Osaka"/>
              </a:rPr>
              <a:t>「ドライ」に言えば、賃金に見合う労務提供が得られているか、他の社員との公平性はどうか、を「総合的に」判断する。</a:t>
            </a:r>
          </a:p>
        </p:txBody>
      </p:sp>
      <p:sp>
        <p:nvSpPr>
          <p:cNvPr id="129" name="テキスト ボックス 7"/>
          <p:cNvSpPr txBox="1"/>
          <p:nvPr/>
        </p:nvSpPr>
        <p:spPr>
          <a:xfrm>
            <a:off x="1707833" y="3721963"/>
            <a:ext cx="2115980" cy="6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300">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はたらける</a:t>
            </a:r>
          </a:p>
        </p:txBody>
      </p:sp>
      <p:sp>
        <p:nvSpPr>
          <p:cNvPr id="130" name="テキスト ボックス 8"/>
          <p:cNvSpPr txBox="1"/>
          <p:nvPr/>
        </p:nvSpPr>
        <p:spPr>
          <a:xfrm>
            <a:off x="4617720" y="3705293"/>
            <a:ext cx="2446974" cy="8086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100">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債務の本旨に沿った労務提供が可能</a:t>
            </a:r>
          </a:p>
        </p:txBody>
      </p:sp>
      <p:sp>
        <p:nvSpPr>
          <p:cNvPr id="131" name="等号否定 5"/>
          <p:cNvSpPr/>
          <p:nvPr/>
        </p:nvSpPr>
        <p:spPr>
          <a:xfrm>
            <a:off x="3923269" y="3787447"/>
            <a:ext cx="594994" cy="5119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450"/>
                </a:moveTo>
                <a:lnTo>
                  <a:pt x="10463" y="4450"/>
                </a:lnTo>
                <a:lnTo>
                  <a:pt x="11856" y="0"/>
                </a:lnTo>
                <a:lnTo>
                  <a:pt x="15964" y="1738"/>
                </a:lnTo>
                <a:lnTo>
                  <a:pt x="15115" y="4450"/>
                </a:lnTo>
                <a:lnTo>
                  <a:pt x="21600" y="4450"/>
                </a:lnTo>
                <a:lnTo>
                  <a:pt x="21600" y="9530"/>
                </a:lnTo>
                <a:lnTo>
                  <a:pt x="13524" y="9530"/>
                </a:lnTo>
                <a:lnTo>
                  <a:pt x="12728" y="12070"/>
                </a:lnTo>
                <a:lnTo>
                  <a:pt x="21600" y="12070"/>
                </a:lnTo>
                <a:lnTo>
                  <a:pt x="21600" y="17150"/>
                </a:lnTo>
                <a:lnTo>
                  <a:pt x="11137" y="17150"/>
                </a:lnTo>
                <a:lnTo>
                  <a:pt x="9744" y="21600"/>
                </a:lnTo>
                <a:lnTo>
                  <a:pt x="5636" y="19862"/>
                </a:lnTo>
                <a:lnTo>
                  <a:pt x="6485" y="17150"/>
                </a:lnTo>
                <a:lnTo>
                  <a:pt x="0" y="17150"/>
                </a:lnTo>
                <a:lnTo>
                  <a:pt x="0" y="12070"/>
                </a:lnTo>
                <a:lnTo>
                  <a:pt x="8076" y="12070"/>
                </a:lnTo>
                <a:lnTo>
                  <a:pt x="8872" y="9530"/>
                </a:lnTo>
                <a:lnTo>
                  <a:pt x="0" y="9530"/>
                </a:lnTo>
                <a:close/>
              </a:path>
            </a:pathLst>
          </a:custGeom>
          <a:solidFill>
            <a:schemeClr val="accent1"/>
          </a:solidFill>
          <a:ln w="25400">
            <a:solidFill>
              <a:srgbClr val="3A5E8A"/>
            </a:solidFill>
          </a:ln>
        </p:spPr>
        <p:txBody>
          <a:bodyPr lIns="45719" rIns="45719" anchor="ctr"/>
          <a:lstStyle/>
          <a:p>
            <a:pPr algn="ct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4" presetID="2" grpId="1" fill="hold">
                                  <p:stCondLst>
                                    <p:cond delay="0"/>
                                  </p:stCondLst>
                                  <p:iterate type="el" backwards="0">
                                    <p:tmAbs val="0"/>
                                  </p:iterate>
                                  <p:childTnLst>
                                    <p:anim calcmode="lin" valueType="num">
                                      <p:cBhvr>
                                        <p:cTn id="6" dur="1000" fill="hold"/>
                                        <p:tgtEl>
                                          <p:spTgt spid="128"/>
                                        </p:tgtEl>
                                        <p:attrNameLst>
                                          <p:attrName>ppt_x</p:attrName>
                                        </p:attrNameLst>
                                      </p:cBhvr>
                                      <p:tavLst>
                                        <p:tav tm="0">
                                          <p:val>
                                            <p:strVal val="ppt_x"/>
                                          </p:val>
                                        </p:tav>
                                        <p:tav tm="100000">
                                          <p:val>
                                            <p:strVal val="ppt_x"/>
                                          </p:val>
                                        </p:tav>
                                      </p:tavLst>
                                    </p:anim>
                                    <p:anim calcmode="lin" valueType="num">
                                      <p:cBhvr>
                                        <p:cTn id="7" dur="1000" fill="hold"/>
                                        <p:tgtEl>
                                          <p:spTgt spid="128"/>
                                        </p:tgtEl>
                                        <p:attrNameLst>
                                          <p:attrName>ppt_y</p:attrName>
                                        </p:attrNameLst>
                                      </p:cBhvr>
                                      <p:tavLst>
                                        <p:tav tm="0">
                                          <p:val>
                                            <p:strVal val="ppt_y"/>
                                          </p:val>
                                        </p:tav>
                                        <p:tav tm="100000">
                                          <p:val>
                                            <p:strVal val="1+ppt_h/2"/>
                                          </p:val>
                                        </p:tav>
                                      </p:tavLst>
                                    </p:anim>
                                    <p:set>
                                      <p:cBhvr>
                                        <p:cTn id="8" fill="hold">
                                          <p:stCondLst>
                                            <p:cond delay="999"/>
                                          </p:stCondLst>
                                        </p:cTn>
                                        <p:tgtEl>
                                          <p:spTgt spid="1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29"/>
                                        </p:tgtEl>
                                        <p:attrNameLst>
                                          <p:attrName>style.visibility</p:attrName>
                                        </p:attrNameLst>
                                      </p:cBhvr>
                                      <p:to>
                                        <p:strVal val="visible"/>
                                      </p:to>
                                    </p:set>
                                    <p:anim calcmode="lin" valueType="num">
                                      <p:cBhvr>
                                        <p:cTn id="13" dur="500" fill="hold"/>
                                        <p:tgtEl>
                                          <p:spTgt spid="129"/>
                                        </p:tgtEl>
                                        <p:attrNameLst>
                                          <p:attrName>ppt_x</p:attrName>
                                        </p:attrNameLst>
                                      </p:cBhvr>
                                      <p:tavLst>
                                        <p:tav tm="0">
                                          <p:val>
                                            <p:strVal val="#ppt_x"/>
                                          </p:val>
                                        </p:tav>
                                        <p:tav tm="100000">
                                          <p:val>
                                            <p:strVal val="#ppt_x"/>
                                          </p:val>
                                        </p:tav>
                                      </p:tavLst>
                                    </p:anim>
                                    <p:anim calcmode="lin" valueType="num">
                                      <p:cBhvr>
                                        <p:cTn id="14"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3" fill="hold">
                                  <p:stCondLst>
                                    <p:cond delay="0"/>
                                  </p:stCondLst>
                                  <p:iterate type="el" backwards="0">
                                    <p:tmAbs val="0"/>
                                  </p:iterate>
                                  <p:childTnLst>
                                    <p:set>
                                      <p:cBhvr>
                                        <p:cTn id="18" fill="hold"/>
                                        <p:tgtEl>
                                          <p:spTgt spid="130"/>
                                        </p:tgtEl>
                                        <p:attrNameLst>
                                          <p:attrName>style.visibility</p:attrName>
                                        </p:attrNameLst>
                                      </p:cBhvr>
                                      <p:to>
                                        <p:strVal val="visible"/>
                                      </p:to>
                                    </p:set>
                                    <p:anim calcmode="lin" valueType="num">
                                      <p:cBhvr>
                                        <p:cTn id="19" dur="500" fill="hold"/>
                                        <p:tgtEl>
                                          <p:spTgt spid="130"/>
                                        </p:tgtEl>
                                        <p:attrNameLst>
                                          <p:attrName>ppt_x</p:attrName>
                                        </p:attrNameLst>
                                      </p:cBhvr>
                                      <p:tavLst>
                                        <p:tav tm="0">
                                          <p:val>
                                            <p:strVal val="#ppt_x"/>
                                          </p:val>
                                        </p:tav>
                                        <p:tav tm="100000">
                                          <p:val>
                                            <p:strVal val="#ppt_x"/>
                                          </p:val>
                                        </p:tav>
                                      </p:tavLst>
                                    </p:anim>
                                    <p:anim calcmode="lin" valueType="num">
                                      <p:cBhvr>
                                        <p:cTn id="20"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4" fill="hold">
                                  <p:stCondLst>
                                    <p:cond delay="0"/>
                                  </p:stCondLst>
                                  <p:iterate type="el" backwards="0">
                                    <p:tmAbs val="0"/>
                                  </p:iterate>
                                  <p:childTnLst>
                                    <p:set>
                                      <p:cBhvr>
                                        <p:cTn id="24" fill="hold"/>
                                        <p:tgtEl>
                                          <p:spTgt spid="131"/>
                                        </p:tgtEl>
                                        <p:attrNameLst>
                                          <p:attrName>style.visibility</p:attrName>
                                        </p:attrNameLst>
                                      </p:cBhvr>
                                      <p:to>
                                        <p:strVal val="visible"/>
                                      </p:to>
                                    </p:set>
                                    <p:animEffect filter="wipe(left)" transition="in">
                                      <p:cBhvr>
                                        <p:cTn id="25"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3"/>
      <p:bldP build="whole" bldLvl="1" animBg="1" rev="0" advAuto="0" spid="129" grpId="2"/>
      <p:bldP build="whole" bldLvl="1" animBg="1" rev="0" advAuto="0" spid="131" grpId="4"/>
      <p:bldP build="whole" bldLvl="1" animBg="1" rev="0" advAuto="0" spid="128"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134" name="Rectangle 2"/>
          <p:cNvSpPr txBox="1"/>
          <p:nvPr>
            <p:ph type="title"/>
          </p:nvPr>
        </p:nvSpPr>
        <p:spPr>
          <a:xfrm>
            <a:off x="1485900" y="31969"/>
            <a:ext cx="6172200" cy="857251"/>
          </a:xfrm>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第二原則</a:t>
            </a:r>
          </a:p>
        </p:txBody>
      </p:sp>
      <p:sp>
        <p:nvSpPr>
          <p:cNvPr id="135" name="Rectangle 3"/>
          <p:cNvSpPr txBox="1"/>
          <p:nvPr>
            <p:ph type="body" idx="1"/>
          </p:nvPr>
        </p:nvSpPr>
        <p:spPr>
          <a:xfrm>
            <a:off x="935595" y="753609"/>
            <a:ext cx="7272810" cy="3394473"/>
          </a:xfrm>
          <a:prstGeom prst="rect">
            <a:avLst/>
          </a:prstGeom>
        </p:spPr>
        <p:txBody>
          <a:bodyPr/>
          <a:lstStyle/>
          <a:p>
            <a:pPr marL="236601" indent="-236601" defTabSz="841247">
              <a:buSzTx/>
              <a:buNone/>
              <a:defRPr b="1" sz="2208">
                <a:effectLst>
                  <a:outerShdw sx="100000" sy="100000" kx="0" ky="0" algn="b" rotWithShape="0" blurRad="35052" dist="35052" dir="2700000">
                    <a:srgbClr val="C0C0C0"/>
                  </a:outerShdw>
                </a:effectLst>
              </a:defRPr>
            </a:pPr>
            <a:r>
              <a:t>■</a:t>
            </a:r>
            <a:r>
              <a:rPr>
                <a:latin typeface="+mj-lt"/>
                <a:ea typeface="+mj-ea"/>
                <a:cs typeface="+mj-cs"/>
                <a:sym typeface="Helvetica"/>
              </a:rPr>
              <a:t>「通常勤務に支障がありそう」ならば、休業を命じる必要性を理解、結論は休ませるしかないとの共通認識を持つ。</a:t>
            </a:r>
          </a:p>
          <a:p>
            <a:pPr marL="236601" indent="-236601" defTabSz="841247">
              <a:spcBef>
                <a:spcPts val="300"/>
              </a:spcBef>
              <a:buSzTx/>
              <a:buNone/>
              <a:defRPr b="1" sz="1656">
                <a:effectLst>
                  <a:outerShdw sx="100000" sy="100000" kx="0" ky="0" algn="b" rotWithShape="0" blurRad="35052" dist="35052" dir="2700000">
                    <a:srgbClr val="C0C0C0"/>
                  </a:outerShdw>
                </a:effectLst>
              </a:defRPr>
            </a:pPr>
            <a:r>
              <a:rPr>
                <a:latin typeface="+mj-lt"/>
                <a:ea typeface="+mj-ea"/>
                <a:cs typeface="+mj-cs"/>
                <a:sym typeface="Helvetica"/>
              </a:rPr>
              <a:t>　　一人前の業務を遂行する目処が具体的に無いなら、同僚に延々支援を「命令」はできないので、上司としては、会社に来てもらっても困るとの立場を「苦しくとも」明らかにさせる。</a:t>
            </a:r>
            <a:endParaRPr>
              <a:latin typeface="+mj-lt"/>
              <a:ea typeface="+mj-ea"/>
              <a:cs typeface="+mj-cs"/>
              <a:sym typeface="Helvetica"/>
            </a:endParaRPr>
          </a:p>
          <a:p>
            <a:pPr marL="236601" indent="-236601" defTabSz="841247">
              <a:spcBef>
                <a:spcPts val="300"/>
              </a:spcBef>
              <a:buSzTx/>
              <a:buNone/>
              <a:defRPr sz="1656"/>
            </a:pPr>
            <a:r>
              <a:rPr>
                <a:latin typeface="+mj-lt"/>
                <a:ea typeface="+mj-ea"/>
                <a:cs typeface="+mj-cs"/>
                <a:sym typeface="Helvetica"/>
              </a:rPr>
              <a:t>　・一人の判断では、責任が偏るので、</a:t>
            </a:r>
            <a:r>
              <a:t> (2)</a:t>
            </a:r>
            <a:r>
              <a:rPr>
                <a:latin typeface="+mj-lt"/>
                <a:ea typeface="+mj-ea"/>
                <a:cs typeface="+mj-cs"/>
                <a:sym typeface="Helvetica"/>
              </a:rPr>
              <a:t>は人事、</a:t>
            </a:r>
            <a:r>
              <a:t>(3)</a:t>
            </a:r>
            <a:r>
              <a:rPr>
                <a:latin typeface="+mj-lt"/>
                <a:ea typeface="+mj-ea"/>
                <a:cs typeface="+mj-cs"/>
                <a:sym typeface="Helvetica"/>
              </a:rPr>
              <a:t>は産業医で、意見が一致するよう、責任を分散化する（役割分担）。</a:t>
            </a:r>
          </a:p>
          <a:p>
            <a:pPr marL="236601" indent="-236601" defTabSz="841247">
              <a:spcBef>
                <a:spcPts val="300"/>
              </a:spcBef>
              <a:buSzTx/>
              <a:buNone/>
              <a:defRPr sz="1656"/>
            </a:pPr>
            <a:r>
              <a:rPr>
                <a:latin typeface="+mj-lt"/>
                <a:ea typeface="+mj-ea"/>
                <a:cs typeface="+mj-cs"/>
                <a:sym typeface="Helvetica"/>
              </a:rPr>
              <a:t>　・ラインケアを言い訳にして、上司だけに押し付けない。</a:t>
            </a:r>
          </a:p>
        </p:txBody>
      </p:sp>
      <p:sp>
        <p:nvSpPr>
          <p:cNvPr id="136" name="テキスト ボックス 5"/>
          <p:cNvSpPr txBox="1"/>
          <p:nvPr/>
        </p:nvSpPr>
        <p:spPr>
          <a:xfrm>
            <a:off x="1970961" y="4100512"/>
            <a:ext cx="1699261" cy="6179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300">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働く権利</a:t>
            </a:r>
          </a:p>
        </p:txBody>
      </p:sp>
      <p:sp>
        <p:nvSpPr>
          <p:cNvPr id="137" name="テキスト ボックス 6"/>
          <p:cNvSpPr txBox="1"/>
          <p:nvPr/>
        </p:nvSpPr>
        <p:spPr>
          <a:xfrm>
            <a:off x="4726066" y="4083844"/>
            <a:ext cx="2446975" cy="6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300">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勤労は義務</a:t>
            </a:r>
          </a:p>
        </p:txBody>
      </p:sp>
      <p:sp>
        <p:nvSpPr>
          <p:cNvPr id="138" name="等号否定 7"/>
          <p:cNvSpPr/>
          <p:nvPr/>
        </p:nvSpPr>
        <p:spPr>
          <a:xfrm>
            <a:off x="3923269" y="4099323"/>
            <a:ext cx="594994" cy="5107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450"/>
                </a:moveTo>
                <a:lnTo>
                  <a:pt x="10464" y="4450"/>
                </a:lnTo>
                <a:lnTo>
                  <a:pt x="11854" y="0"/>
                </a:lnTo>
                <a:lnTo>
                  <a:pt x="15952" y="1738"/>
                </a:lnTo>
                <a:lnTo>
                  <a:pt x="15105" y="4450"/>
                </a:lnTo>
                <a:lnTo>
                  <a:pt x="21600" y="4450"/>
                </a:lnTo>
                <a:lnTo>
                  <a:pt x="21600" y="9530"/>
                </a:lnTo>
                <a:lnTo>
                  <a:pt x="13517" y="9530"/>
                </a:lnTo>
                <a:lnTo>
                  <a:pt x="12724" y="12070"/>
                </a:lnTo>
                <a:lnTo>
                  <a:pt x="21600" y="12070"/>
                </a:lnTo>
                <a:lnTo>
                  <a:pt x="21600" y="17150"/>
                </a:lnTo>
                <a:lnTo>
                  <a:pt x="11136" y="17150"/>
                </a:lnTo>
                <a:lnTo>
                  <a:pt x="9746" y="21600"/>
                </a:lnTo>
                <a:lnTo>
                  <a:pt x="5648" y="19862"/>
                </a:lnTo>
                <a:lnTo>
                  <a:pt x="6495" y="17150"/>
                </a:lnTo>
                <a:lnTo>
                  <a:pt x="0" y="17150"/>
                </a:lnTo>
                <a:lnTo>
                  <a:pt x="0" y="12070"/>
                </a:lnTo>
                <a:lnTo>
                  <a:pt x="8083" y="12070"/>
                </a:lnTo>
                <a:lnTo>
                  <a:pt x="8876" y="9530"/>
                </a:lnTo>
                <a:lnTo>
                  <a:pt x="0" y="9530"/>
                </a:lnTo>
                <a:close/>
              </a:path>
            </a:pathLst>
          </a:custGeom>
          <a:solidFill>
            <a:schemeClr val="accent1"/>
          </a:solidFill>
          <a:ln w="25400">
            <a:solidFill>
              <a:srgbClr val="3A5E8A"/>
            </a:solidFill>
          </a:ln>
        </p:spPr>
        <p:txBody>
          <a:bodyPr lIns="45719" rIns="45719" anchor="ctr"/>
          <a:lstStyle/>
          <a:p>
            <a:pPr algn="ct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6"/>
                                        </p:tgtEl>
                                        <p:attrNameLst>
                                          <p:attrName>style.visibility</p:attrName>
                                        </p:attrNameLst>
                                      </p:cBhvr>
                                      <p:to>
                                        <p:strVal val="visible"/>
                                      </p:to>
                                    </p:set>
                                    <p:anim calcmode="lin" valueType="num">
                                      <p:cBhvr>
                                        <p:cTn id="7" dur="500" fill="hold"/>
                                        <p:tgtEl>
                                          <p:spTgt spid="136"/>
                                        </p:tgtEl>
                                        <p:attrNameLst>
                                          <p:attrName>ppt_x</p:attrName>
                                        </p:attrNameLst>
                                      </p:cBhvr>
                                      <p:tavLst>
                                        <p:tav tm="0">
                                          <p:val>
                                            <p:strVal val="#ppt_x"/>
                                          </p:val>
                                        </p:tav>
                                        <p:tav tm="100000">
                                          <p:val>
                                            <p:strVal val="#ppt_x"/>
                                          </p:val>
                                        </p:tav>
                                      </p:tavLst>
                                    </p:anim>
                                    <p:anim calcmode="lin" valueType="num">
                                      <p:cBhvr>
                                        <p:cTn id="8"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37"/>
                                        </p:tgtEl>
                                        <p:attrNameLst>
                                          <p:attrName>style.visibility</p:attrName>
                                        </p:attrNameLst>
                                      </p:cBhvr>
                                      <p:to>
                                        <p:strVal val="visible"/>
                                      </p:to>
                                    </p:set>
                                    <p:anim calcmode="lin" valueType="num">
                                      <p:cBhvr>
                                        <p:cTn id="13" dur="500" fill="hold"/>
                                        <p:tgtEl>
                                          <p:spTgt spid="137"/>
                                        </p:tgtEl>
                                        <p:attrNameLst>
                                          <p:attrName>ppt_x</p:attrName>
                                        </p:attrNameLst>
                                      </p:cBhvr>
                                      <p:tavLst>
                                        <p:tav tm="0">
                                          <p:val>
                                            <p:strVal val="#ppt_x"/>
                                          </p:val>
                                        </p:tav>
                                        <p:tav tm="100000">
                                          <p:val>
                                            <p:strVal val="#ppt_x"/>
                                          </p:val>
                                        </p:tav>
                                      </p:tavLst>
                                    </p:anim>
                                    <p:anim calcmode="lin" valueType="num">
                                      <p:cBhvr>
                                        <p:cTn id="14"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2" grpId="3" fill="hold">
                                  <p:stCondLst>
                                    <p:cond delay="0"/>
                                  </p:stCondLst>
                                  <p:iterate type="el" backwards="0">
                                    <p:tmAbs val="0"/>
                                  </p:iterate>
                                  <p:childTnLst>
                                    <p:set>
                                      <p:cBhvr>
                                        <p:cTn id="18" fill="hold"/>
                                        <p:tgtEl>
                                          <p:spTgt spid="138"/>
                                        </p:tgtEl>
                                        <p:attrNameLst>
                                          <p:attrName>style.visibility</p:attrName>
                                        </p:attrNameLst>
                                      </p:cBhvr>
                                      <p:to>
                                        <p:strVal val="visible"/>
                                      </p:to>
                                    </p:set>
                                    <p:animEffect filter="wipe(left)" transition="in">
                                      <p:cBhvr>
                                        <p:cTn id="19" dur="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3"/>
      <p:bldP build="whole" bldLvl="1" animBg="1" rev="0" advAuto="0" spid="136" grpId="1"/>
      <p:bldP build="whole" bldLvl="1" animBg="1" rev="0" advAuto="0" spid="137"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フッター プレースホルダー 1"/>
          <p:cNvSpPr txBox="1"/>
          <p:nvPr/>
        </p:nvSpPr>
        <p:spPr>
          <a:xfrm>
            <a:off x="3169920" y="4801227"/>
            <a:ext cx="2804161"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900">
                <a:solidFill>
                  <a:srgbClr val="898989"/>
                </a:solidFill>
              </a:defRPr>
            </a:lvl1pPr>
          </a:lstStyle>
          <a:p>
            <a:pPr/>
            <a:r>
              <a:t>©Soshi Takao, 2022</a:t>
            </a:r>
          </a:p>
        </p:txBody>
      </p:sp>
      <p:sp>
        <p:nvSpPr>
          <p:cNvPr id="141" name="Rectangle 2"/>
          <p:cNvSpPr txBox="1"/>
          <p:nvPr>
            <p:ph type="title"/>
          </p:nvPr>
        </p:nvSpPr>
        <p:spPr>
          <a:xfrm>
            <a:off x="1485900" y="258365"/>
            <a:ext cx="6172200" cy="857251"/>
          </a:xfrm>
          <a:prstGeom prst="rect">
            <a:avLst/>
          </a:prstGeom>
        </p:spPr>
        <p:txBody>
          <a:bodyPr/>
          <a:lstStyle>
            <a:lvl1pPr>
              <a:defRPr>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第三原則</a:t>
            </a:r>
          </a:p>
        </p:txBody>
      </p:sp>
      <p:sp>
        <p:nvSpPr>
          <p:cNvPr id="142" name="Rectangle 3"/>
          <p:cNvSpPr txBox="1"/>
          <p:nvPr>
            <p:ph type="body" idx="1"/>
          </p:nvPr>
        </p:nvSpPr>
        <p:spPr>
          <a:xfrm>
            <a:off x="692550" y="951220"/>
            <a:ext cx="7416825" cy="2962276"/>
          </a:xfrm>
          <a:prstGeom prst="rect">
            <a:avLst/>
          </a:prstGeom>
        </p:spPr>
        <p:txBody>
          <a:bodyPr/>
          <a:lstStyle/>
          <a:p>
            <a:pPr marL="223742" indent="-223742" defTabSz="795527">
              <a:lnSpc>
                <a:spcPct val="90000"/>
              </a:lnSpc>
              <a:buSzTx/>
              <a:buNone/>
              <a:defRPr b="1" sz="2349">
                <a:effectLst>
                  <a:outerShdw sx="100000" sy="100000" kx="0" ky="0" algn="b" rotWithShape="0" blurRad="33147" dist="33147" dir="2700000">
                    <a:srgbClr val="C0C0C0"/>
                  </a:outerShdw>
                </a:effectLst>
              </a:defRPr>
            </a:pPr>
            <a:r>
              <a:t>■</a:t>
            </a:r>
            <a:r>
              <a:rPr>
                <a:latin typeface="+mj-lt"/>
                <a:ea typeface="+mj-ea"/>
                <a:cs typeface="+mj-cs"/>
                <a:sym typeface="Helvetica"/>
              </a:rPr>
              <a:t>「配慮付き通常勤務」状態を認める条件</a:t>
            </a:r>
            <a:endParaRPr>
              <a:latin typeface="+mj-lt"/>
              <a:ea typeface="+mj-ea"/>
              <a:cs typeface="+mj-cs"/>
              <a:sym typeface="Helvetica"/>
            </a:endParaRPr>
          </a:p>
          <a:p>
            <a:pPr marL="223742" indent="-223742" defTabSz="795527">
              <a:lnSpc>
                <a:spcPct val="90000"/>
              </a:lnSpc>
              <a:buSzTx/>
              <a:buNone/>
              <a:defRPr b="1" sz="2088"/>
            </a:pPr>
            <a:r>
              <a:rPr>
                <a:latin typeface="+mj-lt"/>
                <a:ea typeface="+mj-ea"/>
                <a:cs typeface="+mj-cs"/>
                <a:sym typeface="Helvetica"/>
              </a:rPr>
              <a:t>　　</a:t>
            </a:r>
            <a:r>
              <a:rPr>
                <a:effectLst>
                  <a:outerShdw sx="100000" sy="100000" kx="0" ky="0" algn="b" rotWithShape="0" blurRad="33147" dist="33147" dir="2700000">
                    <a:srgbClr val="C0C0C0"/>
                  </a:outerShdw>
                </a:effectLst>
                <a:latin typeface="+mj-lt"/>
                <a:ea typeface="+mj-ea"/>
                <a:cs typeface="+mj-cs"/>
                <a:sym typeface="Helvetica"/>
              </a:rPr>
              <a:t>とっても難しい判断になるので、絶対に上司（現場レベルで）が、主治医や本人からの言葉に基づき「決定しない」こと（不完全労務提供受領の条件）。</a:t>
            </a:r>
            <a:endParaRPr>
              <a:effectLst>
                <a:outerShdw sx="100000" sy="100000" kx="0" ky="0" algn="b" rotWithShape="0" blurRad="33147" dist="33147" dir="2700000">
                  <a:srgbClr val="C0C0C0"/>
                </a:outerShdw>
              </a:effectLst>
            </a:endParaRPr>
          </a:p>
          <a:p>
            <a:pPr marL="223742" indent="-223742" defTabSz="795527">
              <a:lnSpc>
                <a:spcPct val="90000"/>
              </a:lnSpc>
              <a:buSzTx/>
              <a:buNone/>
              <a:defRPr sz="2088"/>
            </a:pPr>
            <a:r>
              <a:rPr>
                <a:latin typeface="+mj-lt"/>
                <a:ea typeface="+mj-ea"/>
                <a:cs typeface="+mj-cs"/>
                <a:sym typeface="Helvetica"/>
              </a:rPr>
              <a:t>　</a:t>
            </a:r>
            <a:r>
              <a:t>*</a:t>
            </a:r>
            <a:r>
              <a:rPr>
                <a:latin typeface="+mj-lt"/>
                <a:ea typeface="+mj-ea"/>
                <a:cs typeface="+mj-cs"/>
                <a:sym typeface="Helvetica"/>
              </a:rPr>
              <a:t>悩む場合は、第二原則を適用するのが運用ルールであるとだけ伝えて、「宿題」にして、その場で</a:t>
            </a:r>
            <a:r>
              <a:rPr u="sng">
                <a:latin typeface="+mj-lt"/>
                <a:ea typeface="+mj-ea"/>
                <a:cs typeface="+mj-cs"/>
                <a:sym typeface="Helvetica"/>
              </a:rPr>
              <a:t>異動や短時間勤務を決めない</a:t>
            </a:r>
            <a:r>
              <a:rPr>
                <a:latin typeface="+mj-lt"/>
                <a:ea typeface="+mj-ea"/>
                <a:cs typeface="+mj-cs"/>
                <a:sym typeface="Helvetica"/>
              </a:rPr>
              <a:t>。</a:t>
            </a:r>
          </a:p>
        </p:txBody>
      </p:sp>
      <p:sp>
        <p:nvSpPr>
          <p:cNvPr id="143" name="テキスト ボックス 5"/>
          <p:cNvSpPr txBox="1"/>
          <p:nvPr/>
        </p:nvSpPr>
        <p:spPr>
          <a:xfrm>
            <a:off x="1531620" y="3795886"/>
            <a:ext cx="2292193" cy="6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300">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管理監督者</a:t>
            </a:r>
          </a:p>
        </p:txBody>
      </p:sp>
      <p:sp>
        <p:nvSpPr>
          <p:cNvPr id="144" name="テキスト ボックス 6"/>
          <p:cNvSpPr txBox="1"/>
          <p:nvPr/>
        </p:nvSpPr>
        <p:spPr>
          <a:xfrm>
            <a:off x="4726066" y="3847083"/>
            <a:ext cx="2446975" cy="6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300">
                <a:latin typeface="Osaka"/>
                <a:ea typeface="Osaka"/>
                <a:cs typeface="Osaka"/>
                <a:sym typeface="Osaka"/>
              </a:defRPr>
            </a:lvl1pPr>
          </a:lstStyle>
          <a:p>
            <a:pPr>
              <a:defRPr>
                <a:latin typeface="+mn-lt"/>
                <a:ea typeface="+mn-ea"/>
                <a:cs typeface="+mn-cs"/>
                <a:sym typeface="Calibri"/>
              </a:defRPr>
            </a:pPr>
            <a:r>
              <a:rPr>
                <a:latin typeface="Osaka"/>
                <a:ea typeface="Osaka"/>
                <a:cs typeface="Osaka"/>
                <a:sym typeface="Osaka"/>
              </a:rPr>
              <a:t>上司・管理職</a:t>
            </a:r>
          </a:p>
        </p:txBody>
      </p:sp>
      <p:sp>
        <p:nvSpPr>
          <p:cNvPr id="145" name="等号否定 7"/>
          <p:cNvSpPr/>
          <p:nvPr/>
        </p:nvSpPr>
        <p:spPr>
          <a:xfrm>
            <a:off x="3923269" y="3862561"/>
            <a:ext cx="594994" cy="5107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450"/>
                </a:moveTo>
                <a:lnTo>
                  <a:pt x="10464" y="4450"/>
                </a:lnTo>
                <a:lnTo>
                  <a:pt x="11854" y="0"/>
                </a:lnTo>
                <a:lnTo>
                  <a:pt x="15952" y="1738"/>
                </a:lnTo>
                <a:lnTo>
                  <a:pt x="15105" y="4450"/>
                </a:lnTo>
                <a:lnTo>
                  <a:pt x="21600" y="4450"/>
                </a:lnTo>
                <a:lnTo>
                  <a:pt x="21600" y="9530"/>
                </a:lnTo>
                <a:lnTo>
                  <a:pt x="13517" y="9530"/>
                </a:lnTo>
                <a:lnTo>
                  <a:pt x="12724" y="12070"/>
                </a:lnTo>
                <a:lnTo>
                  <a:pt x="21600" y="12070"/>
                </a:lnTo>
                <a:lnTo>
                  <a:pt x="21600" y="17150"/>
                </a:lnTo>
                <a:lnTo>
                  <a:pt x="11136" y="17150"/>
                </a:lnTo>
                <a:lnTo>
                  <a:pt x="9746" y="21600"/>
                </a:lnTo>
                <a:lnTo>
                  <a:pt x="5648" y="19862"/>
                </a:lnTo>
                <a:lnTo>
                  <a:pt x="6495" y="17150"/>
                </a:lnTo>
                <a:lnTo>
                  <a:pt x="0" y="17150"/>
                </a:lnTo>
                <a:lnTo>
                  <a:pt x="0" y="12070"/>
                </a:lnTo>
                <a:lnTo>
                  <a:pt x="8083" y="12070"/>
                </a:lnTo>
                <a:lnTo>
                  <a:pt x="8876" y="9530"/>
                </a:lnTo>
                <a:lnTo>
                  <a:pt x="0" y="9530"/>
                </a:lnTo>
                <a:close/>
              </a:path>
            </a:pathLst>
          </a:custGeom>
          <a:solidFill>
            <a:schemeClr val="accent1"/>
          </a:solidFill>
          <a:ln w="25400">
            <a:solidFill>
              <a:srgbClr val="3A5E8A"/>
            </a:solidFill>
          </a:ln>
        </p:spPr>
        <p:txBody>
          <a:bodyPr lIns="45719" rIns="45719" anchor="ctr"/>
          <a:lstStyle/>
          <a:p>
            <a:pPr algn="ct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3"/>
                                        </p:tgtEl>
                                        <p:attrNameLst>
                                          <p:attrName>style.visibility</p:attrName>
                                        </p:attrNameLst>
                                      </p:cBhvr>
                                      <p:to>
                                        <p:strVal val="visible"/>
                                      </p:to>
                                    </p:set>
                                    <p:anim calcmode="lin" valueType="num">
                                      <p:cBhvr>
                                        <p:cTn id="7" dur="500" fill="hold"/>
                                        <p:tgtEl>
                                          <p:spTgt spid="143"/>
                                        </p:tgtEl>
                                        <p:attrNameLst>
                                          <p:attrName>ppt_x</p:attrName>
                                        </p:attrNameLst>
                                      </p:cBhvr>
                                      <p:tavLst>
                                        <p:tav tm="0">
                                          <p:val>
                                            <p:strVal val="#ppt_x"/>
                                          </p:val>
                                        </p:tav>
                                        <p:tav tm="100000">
                                          <p:val>
                                            <p:strVal val="#ppt_x"/>
                                          </p:val>
                                        </p:tav>
                                      </p:tavLst>
                                    </p:anim>
                                    <p:anim calcmode="lin" valueType="num">
                                      <p:cBhvr>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44"/>
                                        </p:tgtEl>
                                        <p:attrNameLst>
                                          <p:attrName>style.visibility</p:attrName>
                                        </p:attrNameLst>
                                      </p:cBhvr>
                                      <p:to>
                                        <p:strVal val="visible"/>
                                      </p:to>
                                    </p:set>
                                    <p:anim calcmode="lin" valueType="num">
                                      <p:cBhvr>
                                        <p:cTn id="13" dur="500" fill="hold"/>
                                        <p:tgtEl>
                                          <p:spTgt spid="144"/>
                                        </p:tgtEl>
                                        <p:attrNameLst>
                                          <p:attrName>ppt_x</p:attrName>
                                        </p:attrNameLst>
                                      </p:cBhvr>
                                      <p:tavLst>
                                        <p:tav tm="0">
                                          <p:val>
                                            <p:strVal val="#ppt_x"/>
                                          </p:val>
                                        </p:tav>
                                        <p:tav tm="100000">
                                          <p:val>
                                            <p:strVal val="#ppt_x"/>
                                          </p:val>
                                        </p:tav>
                                      </p:tavLst>
                                    </p:anim>
                                    <p:anim calcmode="lin" valueType="num">
                                      <p:cBhvr>
                                        <p:cTn id="14"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2" grpId="3" fill="hold">
                                  <p:stCondLst>
                                    <p:cond delay="0"/>
                                  </p:stCondLst>
                                  <p:iterate type="el" backwards="0">
                                    <p:tmAbs val="0"/>
                                  </p:iterate>
                                  <p:childTnLst>
                                    <p:set>
                                      <p:cBhvr>
                                        <p:cTn id="18" fill="hold"/>
                                        <p:tgtEl>
                                          <p:spTgt spid="145"/>
                                        </p:tgtEl>
                                        <p:attrNameLst>
                                          <p:attrName>style.visibility</p:attrName>
                                        </p:attrNameLst>
                                      </p:cBhvr>
                                      <p:to>
                                        <p:strVal val="visible"/>
                                      </p:to>
                                    </p:set>
                                    <p:animEffect filter="wipe(left)" transition="in">
                                      <p:cBhvr>
                                        <p:cTn id="19"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3"/>
      <p:bldP build="whole" bldLvl="1" animBg="1" rev="0" advAuto="0" spid="143" grpId="1"/>
      <p:bldP build="whole" bldLvl="1" animBg="1" rev="0" advAuto="0" spid="144" grpId="2"/>
    </p:bld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テーマ">
      <a:majorFont>
        <a:latin typeface="Helvetica"/>
        <a:ea typeface="Helvetica"/>
        <a:cs typeface="Helvetica"/>
      </a:majorFont>
      <a:minorFont>
        <a:latin typeface="Calibri"/>
        <a:ea typeface="Calibri"/>
        <a:cs typeface="Calibri"/>
      </a:minorFont>
    </a:fontScheme>
    <a:fmtScheme name="Office ​​テーマ">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テーマ">
      <a:majorFont>
        <a:latin typeface="Helvetica"/>
        <a:ea typeface="Helvetica"/>
        <a:cs typeface="Helvetica"/>
      </a:majorFont>
      <a:minorFont>
        <a:latin typeface="Calibri"/>
        <a:ea typeface="Calibri"/>
        <a:cs typeface="Calibri"/>
      </a:minorFont>
    </a:fontScheme>
    <a:fmtScheme name="Office ​​テーマ">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