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97" r:id="rId3"/>
    <p:sldId id="298" r:id="rId4"/>
    <p:sldId id="416" r:id="rId5"/>
    <p:sldId id="259" r:id="rId6"/>
    <p:sldId id="260" r:id="rId7"/>
    <p:sldId id="263" r:id="rId8"/>
    <p:sldId id="264" r:id="rId9"/>
    <p:sldId id="265" r:id="rId10"/>
    <p:sldId id="266" r:id="rId11"/>
    <p:sldId id="295" r:id="rId12"/>
    <p:sldId id="270" r:id="rId13"/>
    <p:sldId id="269" r:id="rId14"/>
    <p:sldId id="267" r:id="rId15"/>
    <p:sldId id="283" r:id="rId16"/>
    <p:sldId id="284" r:id="rId17"/>
    <p:sldId id="285" r:id="rId18"/>
    <p:sldId id="286" r:id="rId19"/>
    <p:sldId id="288" r:id="rId20"/>
    <p:sldId id="287" r:id="rId21"/>
    <p:sldId id="289" r:id="rId22"/>
    <p:sldId id="413" r:id="rId23"/>
    <p:sldId id="414" r:id="rId24"/>
    <p:sldId id="415" r:id="rId25"/>
    <p:sldId id="290" r:id="rId26"/>
    <p:sldId id="296" r:id="rId27"/>
    <p:sldId id="292" r:id="rId28"/>
    <p:sldId id="293" r:id="rId29"/>
    <p:sldId id="294" r:id="rId30"/>
    <p:sldId id="374" r:id="rId31"/>
    <p:sldId id="375" r:id="rId32"/>
    <p:sldId id="376" r:id="rId33"/>
    <p:sldId id="377" r:id="rId34"/>
    <p:sldId id="378" r:id="rId35"/>
    <p:sldId id="299" r:id="rId36"/>
    <p:sldId id="300" r:id="rId37"/>
    <p:sldId id="301" r:id="rId38"/>
    <p:sldId id="302" r:id="rId39"/>
  </p:sldIdLst>
  <p:sldSz cx="12192000" cy="6858000"/>
  <p:notesSz cx="6858000" cy="91440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88"/>
    <p:restoredTop sz="94474"/>
  </p:normalViewPr>
  <p:slideViewPr>
    <p:cSldViewPr showGuides="1">
      <p:cViewPr varScale="1">
        <p:scale>
          <a:sx n="123" d="100"/>
          <a:sy n="123" d="100"/>
        </p:scale>
        <p:origin x="536" y="19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0BFBFA2-EB65-433E-A6E2-5955D3B3425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a:extLst>
              <a:ext uri="{FF2B5EF4-FFF2-40B4-BE49-F238E27FC236}">
                <a16:creationId xmlns:a16="http://schemas.microsoft.com/office/drawing/2014/main" id="{0925C9B9-1918-4314-BBF9-9EC3CA03C00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6785903F-B911-4AB6-89BD-3A9CF07B9DFE}" type="datetimeFigureOut">
              <a:rPr lang="ja-JP" altLang="en-US"/>
              <a:pPr>
                <a:defRPr/>
              </a:pPr>
              <a:t>2022/4/14</a:t>
            </a:fld>
            <a:endParaRPr lang="ja-JP" altLang="en-US"/>
          </a:p>
        </p:txBody>
      </p:sp>
      <p:sp>
        <p:nvSpPr>
          <p:cNvPr id="4" name="スライド イメージ プレースホルダー 3">
            <a:extLst>
              <a:ext uri="{FF2B5EF4-FFF2-40B4-BE49-F238E27FC236}">
                <a16:creationId xmlns:a16="http://schemas.microsoft.com/office/drawing/2014/main" id="{B0757985-9154-4CBF-A4AC-D13B456106C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3F9DC1FC-6466-4747-8268-CD8A4DB7C3B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19C67A7F-22C1-45F3-833F-34342F10AEC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AE5F7DD5-06D0-4106-9FF3-80CF9D0C93F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34FE321E-8DBE-4325-89DB-42B2603B027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C18361D4-514F-45CF-B09E-BB432B026B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366A1BD5-0C65-4EF1-9FC6-47110AF26A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19460" name="スライド番号プレースホルダ 3">
            <a:extLst>
              <a:ext uri="{FF2B5EF4-FFF2-40B4-BE49-F238E27FC236}">
                <a16:creationId xmlns:a16="http://schemas.microsoft.com/office/drawing/2014/main" id="{E7C00F12-9696-4030-811D-C32DBDC053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B847430-CAEF-49DE-85B4-D2FA4784DDCF}" type="slidenum">
              <a:rPr lang="ja-JP" altLang="en-US" smtClean="0">
                <a:latin typeface="Arial" panose="020B0604020202020204" pitchFamily="34" charset="0"/>
              </a:rPr>
              <a:pPr/>
              <a:t>9</a:t>
            </a:fld>
            <a:endParaRPr lang="ja-JP"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a:extLst>
              <a:ext uri="{FF2B5EF4-FFF2-40B4-BE49-F238E27FC236}">
                <a16:creationId xmlns:a16="http://schemas.microsoft.com/office/drawing/2014/main" id="{695E2FEB-54D1-43B1-A19F-1C317D5319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a:extLst>
              <a:ext uri="{FF2B5EF4-FFF2-40B4-BE49-F238E27FC236}">
                <a16:creationId xmlns:a16="http://schemas.microsoft.com/office/drawing/2014/main" id="{F8222BE4-FDC2-4384-9497-D6BF9222B9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7108" name="スライド番号プレースホルダ 3">
            <a:extLst>
              <a:ext uri="{FF2B5EF4-FFF2-40B4-BE49-F238E27FC236}">
                <a16:creationId xmlns:a16="http://schemas.microsoft.com/office/drawing/2014/main" id="{3CB15C31-4A37-4E6A-8B01-F93AA5E4AE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A84EEB8-947B-4AE0-A553-1818E4C72773}" type="slidenum">
              <a:rPr lang="ja-JP" altLang="en-US" smtClean="0"/>
              <a:pPr/>
              <a:t>26</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a:extLst>
              <a:ext uri="{FF2B5EF4-FFF2-40B4-BE49-F238E27FC236}">
                <a16:creationId xmlns:a16="http://schemas.microsoft.com/office/drawing/2014/main" id="{0343BF16-1214-4FD1-BC96-526D56BD8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a:extLst>
              <a:ext uri="{FF2B5EF4-FFF2-40B4-BE49-F238E27FC236}">
                <a16:creationId xmlns:a16="http://schemas.microsoft.com/office/drawing/2014/main" id="{2E0772FF-C887-4F7E-B775-685AABFFF0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9156" name="スライド番号プレースホルダ 3">
            <a:extLst>
              <a:ext uri="{FF2B5EF4-FFF2-40B4-BE49-F238E27FC236}">
                <a16:creationId xmlns:a16="http://schemas.microsoft.com/office/drawing/2014/main" id="{58DE3AC0-6324-4787-A0E8-4DF7B6D40C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8CF1EA9-83AE-4EAD-9B70-B07558C21049}" type="slidenum">
              <a:rPr lang="ja-JP" altLang="en-US" smtClean="0"/>
              <a:pPr/>
              <a:t>27</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a:extLst>
              <a:ext uri="{FF2B5EF4-FFF2-40B4-BE49-F238E27FC236}">
                <a16:creationId xmlns:a16="http://schemas.microsoft.com/office/drawing/2014/main" id="{035945D3-15BF-484F-A826-9CBC3DFC0F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 2">
            <a:extLst>
              <a:ext uri="{FF2B5EF4-FFF2-40B4-BE49-F238E27FC236}">
                <a16:creationId xmlns:a16="http://schemas.microsoft.com/office/drawing/2014/main" id="{DB48BD84-8681-41F2-9B81-3855B8649B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51204" name="スライド番号プレースホルダ 3">
            <a:extLst>
              <a:ext uri="{FF2B5EF4-FFF2-40B4-BE49-F238E27FC236}">
                <a16:creationId xmlns:a16="http://schemas.microsoft.com/office/drawing/2014/main" id="{FEA667AB-787F-4012-9BC3-920CD29BDD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BC5F98B-6F0A-45E8-B862-2F5F6B67F7F3}" type="slidenum">
              <a:rPr lang="ja-JP" altLang="en-US" smtClean="0">
                <a:latin typeface="Arial" panose="020B0604020202020204" pitchFamily="34" charset="0"/>
              </a:rPr>
              <a:pPr/>
              <a:t>28</a:t>
            </a:fld>
            <a:endParaRPr lang="ja-JP"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a:extLst>
              <a:ext uri="{FF2B5EF4-FFF2-40B4-BE49-F238E27FC236}">
                <a16:creationId xmlns:a16="http://schemas.microsoft.com/office/drawing/2014/main" id="{05343451-F0E6-4DF0-8B72-3AC0B3386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 2">
            <a:extLst>
              <a:ext uri="{FF2B5EF4-FFF2-40B4-BE49-F238E27FC236}">
                <a16:creationId xmlns:a16="http://schemas.microsoft.com/office/drawing/2014/main" id="{6322EDF3-6F8E-449B-B02F-7043C11215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53252" name="スライド番号プレースホルダ 3">
            <a:extLst>
              <a:ext uri="{FF2B5EF4-FFF2-40B4-BE49-F238E27FC236}">
                <a16:creationId xmlns:a16="http://schemas.microsoft.com/office/drawing/2014/main" id="{70AA87B3-DCCB-4F4F-936B-53D525A9A3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D6B72A8-9433-4960-AC4B-97827466376C}" type="slidenum">
              <a:rPr lang="ja-JP" altLang="en-US" smtClean="0">
                <a:latin typeface="Arial" panose="020B0604020202020204" pitchFamily="34" charset="0"/>
              </a:rPr>
              <a:pPr/>
              <a:t>29</a:t>
            </a:fld>
            <a:endParaRPr lang="ja-JP"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a:extLst>
              <a:ext uri="{FF2B5EF4-FFF2-40B4-BE49-F238E27FC236}">
                <a16:creationId xmlns:a16="http://schemas.microsoft.com/office/drawing/2014/main" id="{BF606FB7-01A9-4848-A6E2-25F95F5C44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 2">
            <a:extLst>
              <a:ext uri="{FF2B5EF4-FFF2-40B4-BE49-F238E27FC236}">
                <a16:creationId xmlns:a16="http://schemas.microsoft.com/office/drawing/2014/main" id="{BCD55AF7-6C84-4CA8-87E6-53CEFBAA47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532" name="スライド番号プレースホルダ 3">
            <a:extLst>
              <a:ext uri="{FF2B5EF4-FFF2-40B4-BE49-F238E27FC236}">
                <a16:creationId xmlns:a16="http://schemas.microsoft.com/office/drawing/2014/main" id="{9AEE4D68-13A1-4896-8990-BBBE768BD1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53B51EF-F1AB-40C3-B7B8-5B89B2F27500}" type="slidenum">
              <a:rPr lang="ja-JP" altLang="en-US" smtClean="0"/>
              <a:pPr/>
              <a:t>11</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4D08BBF-1732-4843-8BE5-517C6837BA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B9D0BBD-42B1-45E7-8647-13DC149487E3}" type="slidenum">
              <a:rPr lang="en-US" altLang="ja-JP" smtClean="0"/>
              <a:pPr/>
              <a:t>15</a:t>
            </a:fld>
            <a:endParaRPr lang="en-US" altLang="ja-JP"/>
          </a:p>
        </p:txBody>
      </p:sp>
      <p:sp>
        <p:nvSpPr>
          <p:cNvPr id="27651" name="Rectangle 2">
            <a:extLst>
              <a:ext uri="{FF2B5EF4-FFF2-40B4-BE49-F238E27FC236}">
                <a16:creationId xmlns:a16="http://schemas.microsoft.com/office/drawing/2014/main" id="{60773CEF-FD65-4B28-B995-4226F137C0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FAF7D194-DFC2-4029-A12F-091FD723EDE1}"/>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B02B6B5-BED7-49BD-921D-3CE8AC716C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5FE56F8-F461-4D07-8F32-6D43B867870D}" type="slidenum">
              <a:rPr lang="en-US" altLang="ja-JP" smtClean="0"/>
              <a:pPr/>
              <a:t>16</a:t>
            </a:fld>
            <a:endParaRPr lang="en-US" altLang="ja-JP"/>
          </a:p>
        </p:txBody>
      </p:sp>
      <p:sp>
        <p:nvSpPr>
          <p:cNvPr id="29699" name="Rectangle 2">
            <a:extLst>
              <a:ext uri="{FF2B5EF4-FFF2-40B4-BE49-F238E27FC236}">
                <a16:creationId xmlns:a16="http://schemas.microsoft.com/office/drawing/2014/main" id="{115585AE-434F-4976-8796-DC11E47BD4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DB5EEC69-DCE7-4CB7-9463-336BACA0AF2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a:extLst>
              <a:ext uri="{FF2B5EF4-FFF2-40B4-BE49-F238E27FC236}">
                <a16:creationId xmlns:a16="http://schemas.microsoft.com/office/drawing/2014/main" id="{5199A132-5EFE-43C6-B621-2682660DD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 2">
            <a:extLst>
              <a:ext uri="{FF2B5EF4-FFF2-40B4-BE49-F238E27FC236}">
                <a16:creationId xmlns:a16="http://schemas.microsoft.com/office/drawing/2014/main" id="{A8262A69-152A-42E8-B2F6-4338C133FA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33796" name="スライド番号プレースホルダ 3">
            <a:extLst>
              <a:ext uri="{FF2B5EF4-FFF2-40B4-BE49-F238E27FC236}">
                <a16:creationId xmlns:a16="http://schemas.microsoft.com/office/drawing/2014/main" id="{9FA2363C-14FB-4BED-BFDE-018479E75F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561C552-163B-4150-B43D-1FAFD7F16489}" type="slidenum">
              <a:rPr lang="ja-JP" altLang="en-US" smtClean="0">
                <a:latin typeface="Arial" panose="020B0604020202020204" pitchFamily="34" charset="0"/>
              </a:rPr>
              <a:pPr/>
              <a:t>18</a:t>
            </a:fld>
            <a:endParaRPr lang="ja-JP"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a:extLst>
              <a:ext uri="{FF2B5EF4-FFF2-40B4-BE49-F238E27FC236}">
                <a16:creationId xmlns:a16="http://schemas.microsoft.com/office/drawing/2014/main" id="{55BE134E-E390-47C5-9D8F-0E933B7BDB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a:extLst>
              <a:ext uri="{FF2B5EF4-FFF2-40B4-BE49-F238E27FC236}">
                <a16:creationId xmlns:a16="http://schemas.microsoft.com/office/drawing/2014/main" id="{C242B93E-E580-4C53-97C2-A786A6C804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35844" name="スライド番号プレースホルダ 3">
            <a:extLst>
              <a:ext uri="{FF2B5EF4-FFF2-40B4-BE49-F238E27FC236}">
                <a16:creationId xmlns:a16="http://schemas.microsoft.com/office/drawing/2014/main" id="{80774D6F-8829-43F3-B339-0710F09A53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5F7032E-F7FC-434B-8015-F23D13311A2C}" type="slidenum">
              <a:rPr lang="ja-JP" altLang="en-US" smtClean="0">
                <a:latin typeface="Arial" panose="020B0604020202020204" pitchFamily="34" charset="0"/>
              </a:rPr>
              <a:pPr/>
              <a:t>19</a:t>
            </a:fld>
            <a:endParaRPr lang="ja-JP"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a:extLst>
              <a:ext uri="{FF2B5EF4-FFF2-40B4-BE49-F238E27FC236}">
                <a16:creationId xmlns:a16="http://schemas.microsoft.com/office/drawing/2014/main" id="{0611F5F9-AC40-454A-A51C-1BE9D3E17B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 2">
            <a:extLst>
              <a:ext uri="{FF2B5EF4-FFF2-40B4-BE49-F238E27FC236}">
                <a16:creationId xmlns:a16="http://schemas.microsoft.com/office/drawing/2014/main" id="{739C1038-000C-40EF-BDF3-7F5B0D87AA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37892" name="スライド番号プレースホルダ 3">
            <a:extLst>
              <a:ext uri="{FF2B5EF4-FFF2-40B4-BE49-F238E27FC236}">
                <a16:creationId xmlns:a16="http://schemas.microsoft.com/office/drawing/2014/main" id="{F2B8E002-58D9-427D-AC83-FE59DFA3A2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A3D62A6-9EE0-437E-84BE-96AE6187587C}" type="slidenum">
              <a:rPr lang="ja-JP" altLang="en-US" smtClean="0">
                <a:latin typeface="Arial" panose="020B0604020202020204" pitchFamily="34" charset="0"/>
              </a:rPr>
              <a:pPr/>
              <a:t>20</a:t>
            </a:fld>
            <a:endParaRPr lang="ja-JP"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a:extLst>
              <a:ext uri="{FF2B5EF4-FFF2-40B4-BE49-F238E27FC236}">
                <a16:creationId xmlns:a16="http://schemas.microsoft.com/office/drawing/2014/main" id="{9F017C69-31B1-4D70-A63D-EFF11B967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a:extLst>
              <a:ext uri="{FF2B5EF4-FFF2-40B4-BE49-F238E27FC236}">
                <a16:creationId xmlns:a16="http://schemas.microsoft.com/office/drawing/2014/main" id="{904E03D1-A844-4B62-BFAD-93ED7BDB8A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39940" name="スライド番号プレースホルダ 3">
            <a:extLst>
              <a:ext uri="{FF2B5EF4-FFF2-40B4-BE49-F238E27FC236}">
                <a16:creationId xmlns:a16="http://schemas.microsoft.com/office/drawing/2014/main" id="{FEDFB1C7-420D-4451-B8E1-794CB01A77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6CEF24D-CAC6-4A34-99BD-73874BEDC60D}" type="slidenum">
              <a:rPr lang="ja-JP" altLang="en-US" smtClean="0">
                <a:latin typeface="Arial" panose="020B0604020202020204" pitchFamily="34" charset="0"/>
              </a:rPr>
              <a:pPr/>
              <a:t>21</a:t>
            </a:fld>
            <a:endParaRPr lang="ja-JP"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a:extLst>
              <a:ext uri="{FF2B5EF4-FFF2-40B4-BE49-F238E27FC236}">
                <a16:creationId xmlns:a16="http://schemas.microsoft.com/office/drawing/2014/main" id="{C59C6BD8-840E-4E0F-AFB7-7BE3442188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a:extLst>
              <a:ext uri="{FF2B5EF4-FFF2-40B4-BE49-F238E27FC236}">
                <a16:creationId xmlns:a16="http://schemas.microsoft.com/office/drawing/2014/main" id="{D54930E8-AFA8-428B-B211-A472B3B8FC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グランゼコール　約</a:t>
            </a:r>
            <a:r>
              <a:rPr lang="en-US" altLang="ja-JP" dirty="0"/>
              <a:t>223</a:t>
            </a:r>
            <a:r>
              <a:rPr lang="ja-JP" altLang="en-US" dirty="0"/>
              <a:t>校、定員数十から</a:t>
            </a:r>
            <a:r>
              <a:rPr lang="en-US" altLang="ja-JP" dirty="0"/>
              <a:t>200</a:t>
            </a:r>
            <a:r>
              <a:rPr lang="ja-JP" altLang="en-US" dirty="0"/>
              <a:t>、総定員でも</a:t>
            </a:r>
            <a:r>
              <a:rPr lang="en-US" altLang="ja-JP" dirty="0"/>
              <a:t>1500</a:t>
            </a:r>
            <a:r>
              <a:rPr lang="ja-JP" altLang="en-US" dirty="0"/>
              <a:t>名ほど。（同世代の</a:t>
            </a:r>
            <a:r>
              <a:rPr lang="en-US" altLang="ja-JP" dirty="0"/>
              <a:t>2-3%</a:t>
            </a:r>
            <a:r>
              <a:rPr lang="ja-JP" altLang="en-US" dirty="0"/>
              <a:t>が進学可能）</a:t>
            </a:r>
            <a:endParaRPr lang="en-US" altLang="ja-JP" dirty="0"/>
          </a:p>
          <a:p>
            <a:r>
              <a:rPr lang="ja-JP" altLang="en-US" dirty="0"/>
              <a:t>（もちろん、）カルロス・ゴーン氏も出身者。</a:t>
            </a:r>
          </a:p>
        </p:txBody>
      </p:sp>
      <p:sp>
        <p:nvSpPr>
          <p:cNvPr id="41988" name="スライド番号プレースホルダー 3">
            <a:extLst>
              <a:ext uri="{FF2B5EF4-FFF2-40B4-BE49-F238E27FC236}">
                <a16:creationId xmlns:a16="http://schemas.microsoft.com/office/drawing/2014/main" id="{DFB89426-1F53-4D13-AB5C-404F5CB438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7F66CF8-87A8-4A23-BD76-C117BCCE521C}" type="slidenum">
              <a:rPr lang="ja-JP" altLang="en-US" smtClean="0"/>
              <a:pPr/>
              <a:t>22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AE48CD7F-AED9-48D7-9406-EE3DB387C5AA}"/>
              </a:ext>
            </a:extLst>
          </p:cNvPr>
          <p:cNvSpPr>
            <a:spLocks noGrp="1"/>
          </p:cNvSpPr>
          <p:nvPr>
            <p:ph type="dt" sz="half" idx="10"/>
          </p:nvPr>
        </p:nvSpPr>
        <p:spPr/>
        <p:txBody>
          <a:bodyPr/>
          <a:lstStyle>
            <a:lvl1pPr>
              <a:defRPr/>
            </a:lvl1pPr>
          </a:lstStyle>
          <a:p>
            <a:pPr>
              <a:defRPr/>
            </a:pPr>
            <a:fld id="{965E2497-8452-475B-BC72-3F9978083742}"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E59FE5A3-205A-4790-B862-F3B6DB40E8B1}"/>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6" name="スライド番号プレースホルダー 5">
            <a:extLst>
              <a:ext uri="{FF2B5EF4-FFF2-40B4-BE49-F238E27FC236}">
                <a16:creationId xmlns:a16="http://schemas.microsoft.com/office/drawing/2014/main" id="{8A70E788-7CB1-4423-AA4D-300ADEE9C4B1}"/>
              </a:ext>
            </a:extLst>
          </p:cNvPr>
          <p:cNvSpPr>
            <a:spLocks noGrp="1"/>
          </p:cNvSpPr>
          <p:nvPr>
            <p:ph type="sldNum" sz="quarter" idx="12"/>
          </p:nvPr>
        </p:nvSpPr>
        <p:spPr/>
        <p:txBody>
          <a:bodyPr/>
          <a:lstStyle>
            <a:lvl1pPr>
              <a:defRPr/>
            </a:lvl1pPr>
          </a:lstStyle>
          <a:p>
            <a:pPr>
              <a:defRPr/>
            </a:pPr>
            <a:fld id="{A5012462-F6E7-40DA-B57D-E4A9B26904CD}" type="slidenum">
              <a:rPr lang="ja-JP" altLang="en-US"/>
              <a:pPr>
                <a:defRPr/>
              </a:pPr>
              <a:t>‹#›</a:t>
            </a:fld>
            <a:endParaRPr lang="ja-JP" altLang="en-US"/>
          </a:p>
        </p:txBody>
      </p:sp>
    </p:spTree>
    <p:extLst>
      <p:ext uri="{BB962C8B-B14F-4D97-AF65-F5344CB8AC3E}">
        <p14:creationId xmlns:p14="http://schemas.microsoft.com/office/powerpoint/2010/main" val="166202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1051F9F-6D63-46A3-85AA-8B91DF61FAB0}"/>
              </a:ext>
            </a:extLst>
          </p:cNvPr>
          <p:cNvSpPr>
            <a:spLocks noGrp="1"/>
          </p:cNvSpPr>
          <p:nvPr>
            <p:ph type="dt" sz="half" idx="10"/>
          </p:nvPr>
        </p:nvSpPr>
        <p:spPr/>
        <p:txBody>
          <a:bodyPr/>
          <a:lstStyle>
            <a:lvl1pPr>
              <a:defRPr/>
            </a:lvl1pPr>
          </a:lstStyle>
          <a:p>
            <a:pPr>
              <a:defRPr/>
            </a:pPr>
            <a:fld id="{2F0D2EB8-3B9B-4491-B20C-6424B4ADE2FC}"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FB7C33AF-D489-443D-9DC2-BA433379C3FE}"/>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6" name="スライド番号プレースホルダー 5">
            <a:extLst>
              <a:ext uri="{FF2B5EF4-FFF2-40B4-BE49-F238E27FC236}">
                <a16:creationId xmlns:a16="http://schemas.microsoft.com/office/drawing/2014/main" id="{43105C60-9222-47E1-AD5A-66CF3C26A03B}"/>
              </a:ext>
            </a:extLst>
          </p:cNvPr>
          <p:cNvSpPr>
            <a:spLocks noGrp="1"/>
          </p:cNvSpPr>
          <p:nvPr>
            <p:ph type="sldNum" sz="quarter" idx="12"/>
          </p:nvPr>
        </p:nvSpPr>
        <p:spPr/>
        <p:txBody>
          <a:bodyPr/>
          <a:lstStyle>
            <a:lvl1pPr>
              <a:defRPr/>
            </a:lvl1pPr>
          </a:lstStyle>
          <a:p>
            <a:pPr>
              <a:defRPr/>
            </a:pPr>
            <a:fld id="{02EA22F1-4C1C-470B-A692-FC7C56BF52F0}" type="slidenum">
              <a:rPr lang="ja-JP" altLang="en-US"/>
              <a:pPr>
                <a:defRPr/>
              </a:pPr>
              <a:t>‹#›</a:t>
            </a:fld>
            <a:endParaRPr lang="ja-JP" altLang="en-US"/>
          </a:p>
        </p:txBody>
      </p:sp>
    </p:spTree>
    <p:extLst>
      <p:ext uri="{BB962C8B-B14F-4D97-AF65-F5344CB8AC3E}">
        <p14:creationId xmlns:p14="http://schemas.microsoft.com/office/powerpoint/2010/main" val="807206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3041B5E-AF4B-4AB7-B0C9-5B90E11E1DDA}"/>
              </a:ext>
            </a:extLst>
          </p:cNvPr>
          <p:cNvSpPr>
            <a:spLocks noGrp="1"/>
          </p:cNvSpPr>
          <p:nvPr>
            <p:ph type="dt" sz="half" idx="10"/>
          </p:nvPr>
        </p:nvSpPr>
        <p:spPr/>
        <p:txBody>
          <a:bodyPr/>
          <a:lstStyle>
            <a:lvl1pPr>
              <a:defRPr/>
            </a:lvl1pPr>
          </a:lstStyle>
          <a:p>
            <a:pPr>
              <a:defRPr/>
            </a:pPr>
            <a:fld id="{63A27C90-C30D-478D-AB8E-9BC0435E9C4E}"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2AC29476-CAC1-47DD-BFF3-34A5D33862B2}"/>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6" name="スライド番号プレースホルダー 5">
            <a:extLst>
              <a:ext uri="{FF2B5EF4-FFF2-40B4-BE49-F238E27FC236}">
                <a16:creationId xmlns:a16="http://schemas.microsoft.com/office/drawing/2014/main" id="{1D57A1EF-FE69-4A9A-8374-EE33CC47A394}"/>
              </a:ext>
            </a:extLst>
          </p:cNvPr>
          <p:cNvSpPr>
            <a:spLocks noGrp="1"/>
          </p:cNvSpPr>
          <p:nvPr>
            <p:ph type="sldNum" sz="quarter" idx="12"/>
          </p:nvPr>
        </p:nvSpPr>
        <p:spPr/>
        <p:txBody>
          <a:bodyPr/>
          <a:lstStyle>
            <a:lvl1pPr>
              <a:defRPr/>
            </a:lvl1pPr>
          </a:lstStyle>
          <a:p>
            <a:pPr>
              <a:defRPr/>
            </a:pPr>
            <a:fld id="{8E3BAF05-3CAF-48C6-B7D3-8BADCF3C69F6}" type="slidenum">
              <a:rPr lang="ja-JP" altLang="en-US"/>
              <a:pPr>
                <a:defRPr/>
              </a:pPr>
              <a:t>‹#›</a:t>
            </a:fld>
            <a:endParaRPr lang="ja-JP" altLang="en-US"/>
          </a:p>
        </p:txBody>
      </p:sp>
    </p:spTree>
    <p:extLst>
      <p:ext uri="{BB962C8B-B14F-4D97-AF65-F5344CB8AC3E}">
        <p14:creationId xmlns:p14="http://schemas.microsoft.com/office/powerpoint/2010/main" val="428824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850106"/>
          </a:xfr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09600" y="1340768"/>
            <a:ext cx="10972800" cy="4824536"/>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a:extLst>
              <a:ext uri="{FF2B5EF4-FFF2-40B4-BE49-F238E27FC236}">
                <a16:creationId xmlns:a16="http://schemas.microsoft.com/office/drawing/2014/main" id="{6C96E550-EF0D-4D05-A246-BA69D231A030}"/>
              </a:ext>
            </a:extLst>
          </p:cNvPr>
          <p:cNvSpPr>
            <a:spLocks noGrp="1"/>
          </p:cNvSpPr>
          <p:nvPr>
            <p:ph type="dt" sz="half" idx="10"/>
          </p:nvPr>
        </p:nvSpPr>
        <p:spPr/>
        <p:txBody>
          <a:bodyPr/>
          <a:lstStyle>
            <a:lvl1pPr>
              <a:defRPr/>
            </a:lvl1pPr>
          </a:lstStyle>
          <a:p>
            <a:pPr>
              <a:defRPr/>
            </a:pPr>
            <a:fld id="{FDA4C539-D310-42C6-9312-9155CB737322}"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06724CDD-113B-4F96-ABF1-85BB16698E90}"/>
              </a:ext>
            </a:extLst>
          </p:cNvPr>
          <p:cNvSpPr>
            <a:spLocks noGrp="1"/>
          </p:cNvSpPr>
          <p:nvPr>
            <p:ph type="ftr" sz="quarter" idx="11"/>
          </p:nvPr>
        </p:nvSpPr>
        <p:spPr/>
        <p:txBody>
          <a:bodyPr/>
          <a:lstStyle>
            <a:lvl1pPr>
              <a:defRPr/>
            </a:lvl1pPr>
          </a:lstStyle>
          <a:p>
            <a:pPr>
              <a:defRPr/>
            </a:pPr>
            <a:r>
              <a:rPr lang="en-US" altLang="ja-JP" dirty="0"/>
              <a:t>©</a:t>
            </a:r>
            <a:r>
              <a:rPr lang="en-US" altLang="ja-JP" dirty="0" err="1"/>
              <a:t>Soshi</a:t>
            </a:r>
            <a:r>
              <a:rPr lang="en-US" altLang="ja-JP" dirty="0"/>
              <a:t> Takao, 2020</a:t>
            </a:r>
            <a:endParaRPr lang="ja-JP" altLang="en-US" dirty="0"/>
          </a:p>
        </p:txBody>
      </p:sp>
      <p:sp>
        <p:nvSpPr>
          <p:cNvPr id="6" name="スライド番号プレースホルダー 5">
            <a:extLst>
              <a:ext uri="{FF2B5EF4-FFF2-40B4-BE49-F238E27FC236}">
                <a16:creationId xmlns:a16="http://schemas.microsoft.com/office/drawing/2014/main" id="{B7236D3D-C793-4B3D-939A-0C919B691396}"/>
              </a:ext>
            </a:extLst>
          </p:cNvPr>
          <p:cNvSpPr>
            <a:spLocks noGrp="1"/>
          </p:cNvSpPr>
          <p:nvPr>
            <p:ph type="sldNum" sz="quarter" idx="12"/>
          </p:nvPr>
        </p:nvSpPr>
        <p:spPr/>
        <p:txBody>
          <a:bodyPr/>
          <a:lstStyle>
            <a:lvl1pPr>
              <a:defRPr/>
            </a:lvl1pPr>
          </a:lstStyle>
          <a:p>
            <a:pPr>
              <a:defRPr/>
            </a:pPr>
            <a:fld id="{B59B71E8-5257-4F95-9A15-7EC2D9D35589}" type="slidenum">
              <a:rPr lang="ja-JP" altLang="en-US"/>
              <a:pPr>
                <a:defRPr/>
              </a:pPr>
              <a:t>‹#›</a:t>
            </a:fld>
            <a:endParaRPr lang="ja-JP" altLang="en-US"/>
          </a:p>
        </p:txBody>
      </p:sp>
    </p:spTree>
    <p:extLst>
      <p:ext uri="{BB962C8B-B14F-4D97-AF65-F5344CB8AC3E}">
        <p14:creationId xmlns:p14="http://schemas.microsoft.com/office/powerpoint/2010/main" val="138842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82E7F117-9BCA-488B-B662-173BEFDBCC08}"/>
              </a:ext>
            </a:extLst>
          </p:cNvPr>
          <p:cNvSpPr>
            <a:spLocks noGrp="1"/>
          </p:cNvSpPr>
          <p:nvPr>
            <p:ph type="dt" sz="half" idx="10"/>
          </p:nvPr>
        </p:nvSpPr>
        <p:spPr/>
        <p:txBody>
          <a:bodyPr/>
          <a:lstStyle>
            <a:lvl1pPr>
              <a:defRPr/>
            </a:lvl1pPr>
          </a:lstStyle>
          <a:p>
            <a:pPr>
              <a:defRPr/>
            </a:pPr>
            <a:fld id="{30640E33-FD70-421E-A52A-7AC45BF65A17}"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636908FF-D6C3-4486-958C-0E66C5A2F472}"/>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6" name="スライド番号プレースホルダー 5">
            <a:extLst>
              <a:ext uri="{FF2B5EF4-FFF2-40B4-BE49-F238E27FC236}">
                <a16:creationId xmlns:a16="http://schemas.microsoft.com/office/drawing/2014/main" id="{AF82A68E-DC89-4C03-BAA6-BEE6405DF196}"/>
              </a:ext>
            </a:extLst>
          </p:cNvPr>
          <p:cNvSpPr>
            <a:spLocks noGrp="1"/>
          </p:cNvSpPr>
          <p:nvPr>
            <p:ph type="sldNum" sz="quarter" idx="12"/>
          </p:nvPr>
        </p:nvSpPr>
        <p:spPr/>
        <p:txBody>
          <a:bodyPr/>
          <a:lstStyle>
            <a:lvl1pPr>
              <a:defRPr/>
            </a:lvl1pPr>
          </a:lstStyle>
          <a:p>
            <a:pPr>
              <a:defRPr/>
            </a:pPr>
            <a:fld id="{110D45F7-61C9-400E-9513-EEB776954C05}" type="slidenum">
              <a:rPr lang="ja-JP" altLang="en-US"/>
              <a:pPr>
                <a:defRPr/>
              </a:pPr>
              <a:t>‹#›</a:t>
            </a:fld>
            <a:endParaRPr lang="ja-JP" altLang="en-US"/>
          </a:p>
        </p:txBody>
      </p:sp>
    </p:spTree>
    <p:extLst>
      <p:ext uri="{BB962C8B-B14F-4D97-AF65-F5344CB8AC3E}">
        <p14:creationId xmlns:p14="http://schemas.microsoft.com/office/powerpoint/2010/main" val="386161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2BAD7CE9-FC16-4D55-A59F-D4EA0AA1A82C}"/>
              </a:ext>
            </a:extLst>
          </p:cNvPr>
          <p:cNvSpPr>
            <a:spLocks noGrp="1"/>
          </p:cNvSpPr>
          <p:nvPr>
            <p:ph type="dt" sz="half" idx="10"/>
          </p:nvPr>
        </p:nvSpPr>
        <p:spPr/>
        <p:txBody>
          <a:bodyPr/>
          <a:lstStyle>
            <a:lvl1pPr>
              <a:defRPr/>
            </a:lvl1pPr>
          </a:lstStyle>
          <a:p>
            <a:pPr>
              <a:defRPr/>
            </a:pPr>
            <a:fld id="{72A42BDA-31C5-4E4B-BCA9-5FFC5BD986E5}" type="datetime1">
              <a:rPr lang="ja-JP" altLang="en-US"/>
              <a:pPr>
                <a:defRPr/>
              </a:pPr>
              <a:t>2022/4/14</a:t>
            </a:fld>
            <a:endParaRPr lang="ja-JP" altLang="en-US"/>
          </a:p>
        </p:txBody>
      </p:sp>
      <p:sp>
        <p:nvSpPr>
          <p:cNvPr id="6" name="フッター プレースホルダー 4">
            <a:extLst>
              <a:ext uri="{FF2B5EF4-FFF2-40B4-BE49-F238E27FC236}">
                <a16:creationId xmlns:a16="http://schemas.microsoft.com/office/drawing/2014/main" id="{AD2FC89D-B763-4923-8536-0BD90951B36D}"/>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7" name="スライド番号プレースホルダー 5">
            <a:extLst>
              <a:ext uri="{FF2B5EF4-FFF2-40B4-BE49-F238E27FC236}">
                <a16:creationId xmlns:a16="http://schemas.microsoft.com/office/drawing/2014/main" id="{596626C8-1CE0-4D09-817A-2C237DA8B4F6}"/>
              </a:ext>
            </a:extLst>
          </p:cNvPr>
          <p:cNvSpPr>
            <a:spLocks noGrp="1"/>
          </p:cNvSpPr>
          <p:nvPr>
            <p:ph type="sldNum" sz="quarter" idx="12"/>
          </p:nvPr>
        </p:nvSpPr>
        <p:spPr/>
        <p:txBody>
          <a:bodyPr/>
          <a:lstStyle>
            <a:lvl1pPr>
              <a:defRPr/>
            </a:lvl1pPr>
          </a:lstStyle>
          <a:p>
            <a:pPr>
              <a:defRPr/>
            </a:pPr>
            <a:fld id="{6884EC84-D8DC-4646-B519-1C10D3DCA93D}" type="slidenum">
              <a:rPr lang="ja-JP" altLang="en-US"/>
              <a:pPr>
                <a:defRPr/>
              </a:pPr>
              <a:t>‹#›</a:t>
            </a:fld>
            <a:endParaRPr lang="ja-JP" altLang="en-US"/>
          </a:p>
        </p:txBody>
      </p:sp>
    </p:spTree>
    <p:extLst>
      <p:ext uri="{BB962C8B-B14F-4D97-AF65-F5344CB8AC3E}">
        <p14:creationId xmlns:p14="http://schemas.microsoft.com/office/powerpoint/2010/main" val="136354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B65CECFC-A4D7-414D-95E9-740537AE6EE0}"/>
              </a:ext>
            </a:extLst>
          </p:cNvPr>
          <p:cNvSpPr>
            <a:spLocks noGrp="1"/>
          </p:cNvSpPr>
          <p:nvPr>
            <p:ph type="dt" sz="half" idx="10"/>
          </p:nvPr>
        </p:nvSpPr>
        <p:spPr/>
        <p:txBody>
          <a:bodyPr/>
          <a:lstStyle>
            <a:lvl1pPr>
              <a:defRPr/>
            </a:lvl1pPr>
          </a:lstStyle>
          <a:p>
            <a:pPr>
              <a:defRPr/>
            </a:pPr>
            <a:fld id="{DEEDEDDC-5C4E-4B4E-8D84-4C6A80B34E00}" type="datetime1">
              <a:rPr lang="ja-JP" altLang="en-US"/>
              <a:pPr>
                <a:defRPr/>
              </a:pPr>
              <a:t>2022/4/14</a:t>
            </a:fld>
            <a:endParaRPr lang="ja-JP" altLang="en-US"/>
          </a:p>
        </p:txBody>
      </p:sp>
      <p:sp>
        <p:nvSpPr>
          <p:cNvPr id="8" name="フッター プレースホルダー 4">
            <a:extLst>
              <a:ext uri="{FF2B5EF4-FFF2-40B4-BE49-F238E27FC236}">
                <a16:creationId xmlns:a16="http://schemas.microsoft.com/office/drawing/2014/main" id="{ED88B6A8-8245-417A-959B-EE766BC1F3F0}"/>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9" name="スライド番号プレースホルダー 5">
            <a:extLst>
              <a:ext uri="{FF2B5EF4-FFF2-40B4-BE49-F238E27FC236}">
                <a16:creationId xmlns:a16="http://schemas.microsoft.com/office/drawing/2014/main" id="{E48099DD-E2F9-4CD9-BAA6-2D4F73ACBD17}"/>
              </a:ext>
            </a:extLst>
          </p:cNvPr>
          <p:cNvSpPr>
            <a:spLocks noGrp="1"/>
          </p:cNvSpPr>
          <p:nvPr>
            <p:ph type="sldNum" sz="quarter" idx="12"/>
          </p:nvPr>
        </p:nvSpPr>
        <p:spPr/>
        <p:txBody>
          <a:bodyPr/>
          <a:lstStyle>
            <a:lvl1pPr>
              <a:defRPr/>
            </a:lvl1pPr>
          </a:lstStyle>
          <a:p>
            <a:pPr>
              <a:defRPr/>
            </a:pPr>
            <a:fld id="{1DCD085E-F40B-4FFE-BF67-39E98C393C72}" type="slidenum">
              <a:rPr lang="ja-JP" altLang="en-US"/>
              <a:pPr>
                <a:defRPr/>
              </a:pPr>
              <a:t>‹#›</a:t>
            </a:fld>
            <a:endParaRPr lang="ja-JP" altLang="en-US"/>
          </a:p>
        </p:txBody>
      </p:sp>
    </p:spTree>
    <p:extLst>
      <p:ext uri="{BB962C8B-B14F-4D97-AF65-F5344CB8AC3E}">
        <p14:creationId xmlns:p14="http://schemas.microsoft.com/office/powerpoint/2010/main" val="128141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01C765E2-F160-4D73-8990-D569C9E6C71C}"/>
              </a:ext>
            </a:extLst>
          </p:cNvPr>
          <p:cNvSpPr>
            <a:spLocks noGrp="1"/>
          </p:cNvSpPr>
          <p:nvPr>
            <p:ph type="dt" sz="half" idx="10"/>
          </p:nvPr>
        </p:nvSpPr>
        <p:spPr/>
        <p:txBody>
          <a:bodyPr/>
          <a:lstStyle>
            <a:lvl1pPr>
              <a:defRPr/>
            </a:lvl1pPr>
          </a:lstStyle>
          <a:p>
            <a:pPr>
              <a:defRPr/>
            </a:pPr>
            <a:fld id="{90BF3FA9-2348-4C01-8D89-A35C588BF1D3}" type="datetime1">
              <a:rPr lang="ja-JP" altLang="en-US"/>
              <a:pPr>
                <a:defRPr/>
              </a:pPr>
              <a:t>2022/4/14</a:t>
            </a:fld>
            <a:endParaRPr lang="ja-JP" altLang="en-US"/>
          </a:p>
        </p:txBody>
      </p:sp>
      <p:sp>
        <p:nvSpPr>
          <p:cNvPr id="4" name="フッター プレースホルダー 4">
            <a:extLst>
              <a:ext uri="{FF2B5EF4-FFF2-40B4-BE49-F238E27FC236}">
                <a16:creationId xmlns:a16="http://schemas.microsoft.com/office/drawing/2014/main" id="{3716B1FB-A070-43A2-934C-C92548A4C454}"/>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5" name="スライド番号プレースホルダー 5">
            <a:extLst>
              <a:ext uri="{FF2B5EF4-FFF2-40B4-BE49-F238E27FC236}">
                <a16:creationId xmlns:a16="http://schemas.microsoft.com/office/drawing/2014/main" id="{9F0C4551-24E7-4693-9428-BE030E0C0561}"/>
              </a:ext>
            </a:extLst>
          </p:cNvPr>
          <p:cNvSpPr>
            <a:spLocks noGrp="1"/>
          </p:cNvSpPr>
          <p:nvPr>
            <p:ph type="sldNum" sz="quarter" idx="12"/>
          </p:nvPr>
        </p:nvSpPr>
        <p:spPr/>
        <p:txBody>
          <a:bodyPr/>
          <a:lstStyle>
            <a:lvl1pPr>
              <a:defRPr/>
            </a:lvl1pPr>
          </a:lstStyle>
          <a:p>
            <a:pPr>
              <a:defRPr/>
            </a:pPr>
            <a:fld id="{BE032012-46FC-483D-BA6D-F27FB361118B}" type="slidenum">
              <a:rPr lang="ja-JP" altLang="en-US"/>
              <a:pPr>
                <a:defRPr/>
              </a:pPr>
              <a:t>‹#›</a:t>
            </a:fld>
            <a:endParaRPr lang="ja-JP" altLang="en-US"/>
          </a:p>
        </p:txBody>
      </p:sp>
    </p:spTree>
    <p:extLst>
      <p:ext uri="{BB962C8B-B14F-4D97-AF65-F5344CB8AC3E}">
        <p14:creationId xmlns:p14="http://schemas.microsoft.com/office/powerpoint/2010/main" val="249046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00EA3AC4-90DF-4645-98BC-C4655F3FD095}"/>
              </a:ext>
            </a:extLst>
          </p:cNvPr>
          <p:cNvSpPr>
            <a:spLocks noGrp="1"/>
          </p:cNvSpPr>
          <p:nvPr>
            <p:ph type="dt" sz="half" idx="10"/>
          </p:nvPr>
        </p:nvSpPr>
        <p:spPr/>
        <p:txBody>
          <a:bodyPr/>
          <a:lstStyle>
            <a:lvl1pPr>
              <a:defRPr/>
            </a:lvl1pPr>
          </a:lstStyle>
          <a:p>
            <a:pPr>
              <a:defRPr/>
            </a:pPr>
            <a:fld id="{7C136084-5972-4400-BCF3-81C64DCFCBC5}" type="datetime1">
              <a:rPr lang="ja-JP" altLang="en-US"/>
              <a:pPr>
                <a:defRPr/>
              </a:pPr>
              <a:t>2022/4/14</a:t>
            </a:fld>
            <a:endParaRPr lang="ja-JP" altLang="en-US"/>
          </a:p>
        </p:txBody>
      </p:sp>
      <p:sp>
        <p:nvSpPr>
          <p:cNvPr id="3" name="フッター プレースホルダー 4">
            <a:extLst>
              <a:ext uri="{FF2B5EF4-FFF2-40B4-BE49-F238E27FC236}">
                <a16:creationId xmlns:a16="http://schemas.microsoft.com/office/drawing/2014/main" id="{506500CE-2F54-4FF1-A632-3F1B5049ECC2}"/>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4" name="スライド番号プレースホルダー 5">
            <a:extLst>
              <a:ext uri="{FF2B5EF4-FFF2-40B4-BE49-F238E27FC236}">
                <a16:creationId xmlns:a16="http://schemas.microsoft.com/office/drawing/2014/main" id="{616BF12B-9F00-482C-89CF-A745597FF10E}"/>
              </a:ext>
            </a:extLst>
          </p:cNvPr>
          <p:cNvSpPr>
            <a:spLocks noGrp="1"/>
          </p:cNvSpPr>
          <p:nvPr>
            <p:ph type="sldNum" sz="quarter" idx="12"/>
          </p:nvPr>
        </p:nvSpPr>
        <p:spPr/>
        <p:txBody>
          <a:bodyPr/>
          <a:lstStyle>
            <a:lvl1pPr>
              <a:defRPr/>
            </a:lvl1pPr>
          </a:lstStyle>
          <a:p>
            <a:pPr>
              <a:defRPr/>
            </a:pPr>
            <a:fld id="{7C743250-2ADA-43A5-9966-A3B04070F263}" type="slidenum">
              <a:rPr lang="ja-JP" altLang="en-US"/>
              <a:pPr>
                <a:defRPr/>
              </a:pPr>
              <a:t>‹#›</a:t>
            </a:fld>
            <a:endParaRPr lang="ja-JP" altLang="en-US"/>
          </a:p>
        </p:txBody>
      </p:sp>
    </p:spTree>
    <p:extLst>
      <p:ext uri="{BB962C8B-B14F-4D97-AF65-F5344CB8AC3E}">
        <p14:creationId xmlns:p14="http://schemas.microsoft.com/office/powerpoint/2010/main" val="376406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E691579E-FF4A-4BFC-B9C9-24B941C4FFD9}"/>
              </a:ext>
            </a:extLst>
          </p:cNvPr>
          <p:cNvSpPr>
            <a:spLocks noGrp="1"/>
          </p:cNvSpPr>
          <p:nvPr>
            <p:ph type="dt" sz="half" idx="10"/>
          </p:nvPr>
        </p:nvSpPr>
        <p:spPr/>
        <p:txBody>
          <a:bodyPr/>
          <a:lstStyle>
            <a:lvl1pPr>
              <a:defRPr/>
            </a:lvl1pPr>
          </a:lstStyle>
          <a:p>
            <a:pPr>
              <a:defRPr/>
            </a:pPr>
            <a:fld id="{BEB93523-D248-42FF-8699-D0F550EB4E09}" type="datetime1">
              <a:rPr lang="ja-JP" altLang="en-US"/>
              <a:pPr>
                <a:defRPr/>
              </a:pPr>
              <a:t>2022/4/14</a:t>
            </a:fld>
            <a:endParaRPr lang="ja-JP" altLang="en-US"/>
          </a:p>
        </p:txBody>
      </p:sp>
      <p:sp>
        <p:nvSpPr>
          <p:cNvPr id="6" name="フッター プレースホルダー 4">
            <a:extLst>
              <a:ext uri="{FF2B5EF4-FFF2-40B4-BE49-F238E27FC236}">
                <a16:creationId xmlns:a16="http://schemas.microsoft.com/office/drawing/2014/main" id="{954C9F70-C96F-4E56-B394-0A6AD4E79797}"/>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7" name="スライド番号プレースホルダー 5">
            <a:extLst>
              <a:ext uri="{FF2B5EF4-FFF2-40B4-BE49-F238E27FC236}">
                <a16:creationId xmlns:a16="http://schemas.microsoft.com/office/drawing/2014/main" id="{4DCF5909-AC2F-484B-92B3-373FF842EE8E}"/>
              </a:ext>
            </a:extLst>
          </p:cNvPr>
          <p:cNvSpPr>
            <a:spLocks noGrp="1"/>
          </p:cNvSpPr>
          <p:nvPr>
            <p:ph type="sldNum" sz="quarter" idx="12"/>
          </p:nvPr>
        </p:nvSpPr>
        <p:spPr/>
        <p:txBody>
          <a:bodyPr/>
          <a:lstStyle>
            <a:lvl1pPr>
              <a:defRPr/>
            </a:lvl1pPr>
          </a:lstStyle>
          <a:p>
            <a:pPr>
              <a:defRPr/>
            </a:pPr>
            <a:fld id="{4122EB32-3ED6-41FF-B7C1-9BB908F6CBD8}" type="slidenum">
              <a:rPr lang="ja-JP" altLang="en-US"/>
              <a:pPr>
                <a:defRPr/>
              </a:pPr>
              <a:t>‹#›</a:t>
            </a:fld>
            <a:endParaRPr lang="ja-JP" altLang="en-US"/>
          </a:p>
        </p:txBody>
      </p:sp>
    </p:spTree>
    <p:extLst>
      <p:ext uri="{BB962C8B-B14F-4D97-AF65-F5344CB8AC3E}">
        <p14:creationId xmlns:p14="http://schemas.microsoft.com/office/powerpoint/2010/main" val="22839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05EF0C53-515F-4773-A424-6A9664BF9C81}"/>
              </a:ext>
            </a:extLst>
          </p:cNvPr>
          <p:cNvSpPr>
            <a:spLocks noGrp="1"/>
          </p:cNvSpPr>
          <p:nvPr>
            <p:ph type="dt" sz="half" idx="10"/>
          </p:nvPr>
        </p:nvSpPr>
        <p:spPr/>
        <p:txBody>
          <a:bodyPr/>
          <a:lstStyle>
            <a:lvl1pPr>
              <a:defRPr/>
            </a:lvl1pPr>
          </a:lstStyle>
          <a:p>
            <a:pPr>
              <a:defRPr/>
            </a:pPr>
            <a:fld id="{75A76959-2C4D-4775-B246-FAB5264833E7}" type="datetime1">
              <a:rPr lang="ja-JP" altLang="en-US"/>
              <a:pPr>
                <a:defRPr/>
              </a:pPr>
              <a:t>2022/4/14</a:t>
            </a:fld>
            <a:endParaRPr lang="ja-JP" altLang="en-US"/>
          </a:p>
        </p:txBody>
      </p:sp>
      <p:sp>
        <p:nvSpPr>
          <p:cNvPr id="6" name="フッター プレースホルダー 4">
            <a:extLst>
              <a:ext uri="{FF2B5EF4-FFF2-40B4-BE49-F238E27FC236}">
                <a16:creationId xmlns:a16="http://schemas.microsoft.com/office/drawing/2014/main" id="{2F49EF29-FFC7-473D-9F18-21FE0CA0129D}"/>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7" name="スライド番号プレースホルダー 5">
            <a:extLst>
              <a:ext uri="{FF2B5EF4-FFF2-40B4-BE49-F238E27FC236}">
                <a16:creationId xmlns:a16="http://schemas.microsoft.com/office/drawing/2014/main" id="{68696548-D286-408F-B44A-60BE3B0C9681}"/>
              </a:ext>
            </a:extLst>
          </p:cNvPr>
          <p:cNvSpPr>
            <a:spLocks noGrp="1"/>
          </p:cNvSpPr>
          <p:nvPr>
            <p:ph type="sldNum" sz="quarter" idx="12"/>
          </p:nvPr>
        </p:nvSpPr>
        <p:spPr/>
        <p:txBody>
          <a:bodyPr/>
          <a:lstStyle>
            <a:lvl1pPr>
              <a:defRPr/>
            </a:lvl1pPr>
          </a:lstStyle>
          <a:p>
            <a:pPr>
              <a:defRPr/>
            </a:pPr>
            <a:fld id="{B58C5DA4-FC3E-4782-9746-847B5FEC458D}" type="slidenum">
              <a:rPr lang="ja-JP" altLang="en-US"/>
              <a:pPr>
                <a:defRPr/>
              </a:pPr>
              <a:t>‹#›</a:t>
            </a:fld>
            <a:endParaRPr lang="ja-JP" altLang="en-US"/>
          </a:p>
        </p:txBody>
      </p:sp>
    </p:spTree>
    <p:extLst>
      <p:ext uri="{BB962C8B-B14F-4D97-AF65-F5344CB8AC3E}">
        <p14:creationId xmlns:p14="http://schemas.microsoft.com/office/powerpoint/2010/main" val="244004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423BCC44-CC01-45EB-882D-D3889804D486}"/>
              </a:ext>
            </a:extLst>
          </p:cNvPr>
          <p:cNvSpPr>
            <a:spLocks noGrp="1"/>
          </p:cNvSpPr>
          <p:nvPr>
            <p:ph type="title"/>
          </p:nvPr>
        </p:nvSpPr>
        <p:spPr bwMode="auto">
          <a:xfrm>
            <a:off x="609600" y="274638"/>
            <a:ext cx="109728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1027" name="テキスト プレースホルダー 2">
            <a:extLst>
              <a:ext uri="{FF2B5EF4-FFF2-40B4-BE49-F238E27FC236}">
                <a16:creationId xmlns:a16="http://schemas.microsoft.com/office/drawing/2014/main" id="{12376CC6-17C6-4645-ACC5-73C08DFF17E9}"/>
              </a:ext>
            </a:extLst>
          </p:cNvPr>
          <p:cNvSpPr>
            <a:spLocks noGrp="1"/>
          </p:cNvSpPr>
          <p:nvPr>
            <p:ph type="body" idx="1"/>
          </p:nvPr>
        </p:nvSpPr>
        <p:spPr bwMode="auto">
          <a:xfrm>
            <a:off x="609600" y="1340768"/>
            <a:ext cx="10972800" cy="47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a:extLst>
              <a:ext uri="{FF2B5EF4-FFF2-40B4-BE49-F238E27FC236}">
                <a16:creationId xmlns:a16="http://schemas.microsoft.com/office/drawing/2014/main" id="{DDE809FC-8B72-4911-A49B-5D50711F8DD1}"/>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anose="020B0600070205080204" pitchFamily="34" charset="-128"/>
              </a:defRPr>
            </a:lvl1pPr>
          </a:lstStyle>
          <a:p>
            <a:pPr>
              <a:defRPr/>
            </a:pPr>
            <a:fld id="{28D10DBE-154F-4AE7-9575-9BFE351A32D1}"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06985CF7-3761-4B8C-98DA-AB81A43E22CB}"/>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ea typeface="ＭＳ Ｐゴシック" panose="020B0600070205080204" pitchFamily="34" charset="-128"/>
              </a:defRPr>
            </a:lvl1pPr>
          </a:lstStyle>
          <a:p>
            <a:pPr>
              <a:defRPr/>
            </a:pPr>
            <a:r>
              <a:rPr lang="en-US" altLang="ja-JP" dirty="0"/>
              <a:t>©</a:t>
            </a:r>
            <a:r>
              <a:rPr lang="en-US" altLang="ja-JP" dirty="0" err="1"/>
              <a:t>Soshi</a:t>
            </a:r>
            <a:r>
              <a:rPr lang="en-US" altLang="ja-JP" dirty="0"/>
              <a:t> Takao, 2020</a:t>
            </a:r>
            <a:endParaRPr lang="ja-JP" altLang="en-US" dirty="0"/>
          </a:p>
        </p:txBody>
      </p:sp>
      <p:sp>
        <p:nvSpPr>
          <p:cNvPr id="6" name="スライド番号プレースホルダー 5">
            <a:extLst>
              <a:ext uri="{FF2B5EF4-FFF2-40B4-BE49-F238E27FC236}">
                <a16:creationId xmlns:a16="http://schemas.microsoft.com/office/drawing/2014/main" id="{ACA75220-68A8-4DDF-B666-BF6CBD5D347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anose="020B0600070205080204" pitchFamily="34" charset="-128"/>
              </a:defRPr>
            </a:lvl1pPr>
          </a:lstStyle>
          <a:p>
            <a:pPr>
              <a:defRPr/>
            </a:pPr>
            <a:fld id="{25CAB8DF-E03D-4D7E-A1C7-5934867FFF4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8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6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04C92D38-9AC3-4316-B5B1-87B62C728129}"/>
              </a:ext>
            </a:extLst>
          </p:cNvPr>
          <p:cNvSpPr>
            <a:spLocks noGrp="1"/>
          </p:cNvSpPr>
          <p:nvPr>
            <p:ph type="ctrTitle"/>
          </p:nvPr>
        </p:nvSpPr>
        <p:spPr>
          <a:xfrm>
            <a:off x="914400" y="2130425"/>
            <a:ext cx="10363200" cy="1470025"/>
          </a:xfrm>
        </p:spPr>
        <p:txBody>
          <a:bodyPr/>
          <a:lstStyle/>
          <a:p>
            <a:pPr eaLnBrk="1" hangingPunct="1"/>
            <a:r>
              <a:rPr lang="ja-JP" altLang="en-US"/>
              <a:t>産業医学総論</a:t>
            </a:r>
          </a:p>
        </p:txBody>
      </p:sp>
      <p:sp>
        <p:nvSpPr>
          <p:cNvPr id="3075" name="サブタイトル 2">
            <a:extLst>
              <a:ext uri="{FF2B5EF4-FFF2-40B4-BE49-F238E27FC236}">
                <a16:creationId xmlns:a16="http://schemas.microsoft.com/office/drawing/2014/main" id="{676CE2ED-91B2-4243-A8E1-4D304A74589D}"/>
              </a:ext>
            </a:extLst>
          </p:cNvPr>
          <p:cNvSpPr>
            <a:spLocks noGrp="1"/>
          </p:cNvSpPr>
          <p:nvPr>
            <p:ph type="subTitle" idx="1"/>
          </p:nvPr>
        </p:nvSpPr>
        <p:spPr>
          <a:xfrm>
            <a:off x="2495550" y="3886200"/>
            <a:ext cx="7056438" cy="1752600"/>
          </a:xfrm>
        </p:spPr>
        <p:txBody>
          <a:bodyPr/>
          <a:lstStyle/>
          <a:p>
            <a:pPr eaLnBrk="1" hangingPunct="1">
              <a:lnSpc>
                <a:spcPct val="70000"/>
              </a:lnSpc>
            </a:pPr>
            <a:r>
              <a:rPr lang="ja-JP" altLang="en-US" sz="3000">
                <a:solidFill>
                  <a:srgbClr val="898989"/>
                </a:solidFill>
              </a:rPr>
              <a:t>岡山大学大学院　疫学・衛生学分野</a:t>
            </a:r>
            <a:endParaRPr lang="en-US" altLang="ja-JP" sz="3000" dirty="0">
              <a:solidFill>
                <a:srgbClr val="898989"/>
              </a:solidFill>
            </a:endParaRPr>
          </a:p>
          <a:p>
            <a:pPr eaLnBrk="1" hangingPunct="1">
              <a:lnSpc>
                <a:spcPct val="70000"/>
              </a:lnSpc>
            </a:pPr>
            <a:endParaRPr lang="en-US" altLang="ja-JP" sz="3000" dirty="0">
              <a:solidFill>
                <a:srgbClr val="898989"/>
              </a:solidFill>
            </a:endParaRPr>
          </a:p>
          <a:p>
            <a:pPr algn="r" eaLnBrk="1" hangingPunct="1">
              <a:lnSpc>
                <a:spcPct val="70000"/>
              </a:lnSpc>
            </a:pPr>
            <a:r>
              <a:rPr lang="ja-JP" altLang="en-US" sz="3000">
                <a:solidFill>
                  <a:srgbClr val="898989"/>
                </a:solidFill>
              </a:rPr>
              <a:t>高尾　総司</a:t>
            </a:r>
            <a:endParaRPr lang="en-US" altLang="ja-JP" sz="3000" dirty="0">
              <a:solidFill>
                <a:srgbClr val="898989"/>
              </a:solidFill>
            </a:endParaRPr>
          </a:p>
          <a:p>
            <a:pPr algn="r" eaLnBrk="1" hangingPunct="1">
              <a:lnSpc>
                <a:spcPct val="90000"/>
              </a:lnSpc>
            </a:pPr>
            <a:r>
              <a:rPr lang="en-US" altLang="ja-JP" sz="3000" dirty="0" err="1">
                <a:solidFill>
                  <a:srgbClr val="898989"/>
                </a:solidFill>
              </a:rPr>
              <a:t>s-takao@md.okayama-u.ac.jp</a:t>
            </a:r>
            <a:endParaRPr lang="ja-JP" altLang="en-US" sz="3000">
              <a:solidFill>
                <a:srgbClr val="898989"/>
              </a:solidFill>
            </a:endParaRPr>
          </a:p>
        </p:txBody>
      </p:sp>
      <p:pic>
        <p:nvPicPr>
          <p:cNvPr id="4" name="Picture 3">
            <a:extLst>
              <a:ext uri="{FF2B5EF4-FFF2-40B4-BE49-F238E27FC236}">
                <a16:creationId xmlns:a16="http://schemas.microsoft.com/office/drawing/2014/main" id="{CF0B0527-7F8B-3369-7671-F68C4732EFDE}"/>
              </a:ext>
            </a:extLst>
          </p:cNvPr>
          <p:cNvPicPr>
            <a:picLocks noChangeAspect="1"/>
          </p:cNvPicPr>
          <p:nvPr/>
        </p:nvPicPr>
        <p:blipFill>
          <a:blip r:embed="rId2"/>
          <a:stretch>
            <a:fillRect/>
          </a:stretch>
        </p:blipFill>
        <p:spPr>
          <a:xfrm>
            <a:off x="10361579" y="169255"/>
            <a:ext cx="1476983" cy="1476983"/>
          </a:xfrm>
          <a:prstGeom prst="rect">
            <a:avLst/>
          </a:prstGeom>
        </p:spPr>
      </p:pic>
      <p:sp>
        <p:nvSpPr>
          <p:cNvPr id="5" name="TextBox 4">
            <a:extLst>
              <a:ext uri="{FF2B5EF4-FFF2-40B4-BE49-F238E27FC236}">
                <a16:creationId xmlns:a16="http://schemas.microsoft.com/office/drawing/2014/main" id="{526E9781-6690-260F-5655-37C391015C99}"/>
              </a:ext>
            </a:extLst>
          </p:cNvPr>
          <p:cNvSpPr txBox="1"/>
          <p:nvPr/>
        </p:nvSpPr>
        <p:spPr>
          <a:xfrm>
            <a:off x="7666033" y="230188"/>
            <a:ext cx="2695546" cy="369332"/>
          </a:xfrm>
          <a:prstGeom prst="rect">
            <a:avLst/>
          </a:prstGeom>
          <a:noFill/>
        </p:spPr>
        <p:txBody>
          <a:bodyPr wrap="none" rtlCol="0">
            <a:spAutoFit/>
          </a:bodyPr>
          <a:lstStyle/>
          <a:p>
            <a:r>
              <a:rPr kumimoji="1" lang="ja-JP" altLang="en-US"/>
              <a:t>高尾メソッド公式</a:t>
            </a:r>
            <a:r>
              <a:rPr kumimoji="1" lang="en-US" altLang="ja-JP" dirty="0"/>
              <a:t>Twitter</a:t>
            </a:r>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AC3F16-E62D-4322-AF0A-E4DE237466FF}"/>
              </a:ext>
            </a:extLst>
          </p:cNvPr>
          <p:cNvSpPr>
            <a:spLocks noGrp="1"/>
          </p:cNvSpPr>
          <p:nvPr>
            <p:ph type="title"/>
          </p:nvPr>
        </p:nvSpPr>
        <p:spPr/>
        <p:txBody>
          <a:bodyPr rtlCol="0">
            <a:normAutofit/>
          </a:bodyPr>
          <a:lstStyle/>
          <a:p>
            <a:pPr eaLnBrk="1" fontAlgn="auto" hangingPunct="1">
              <a:spcAft>
                <a:spcPts val="0"/>
              </a:spcAft>
              <a:defRPr/>
            </a:pPr>
            <a:r>
              <a:rPr lang="en-US" altLang="ja-JP" dirty="0">
                <a:cs typeface="+mj-cs"/>
              </a:rPr>
              <a:t>(3)</a:t>
            </a:r>
            <a:r>
              <a:rPr lang="ja-JP" altLang="en-US" dirty="0">
                <a:cs typeface="+mj-cs"/>
              </a:rPr>
              <a:t>主治医と産業医（契約関係の整理）</a:t>
            </a:r>
          </a:p>
        </p:txBody>
      </p:sp>
      <p:sp>
        <p:nvSpPr>
          <p:cNvPr id="20483" name="コンテンツ プレースホルダー 2">
            <a:extLst>
              <a:ext uri="{FF2B5EF4-FFF2-40B4-BE49-F238E27FC236}">
                <a16:creationId xmlns:a16="http://schemas.microsoft.com/office/drawing/2014/main" id="{DCFDAC9C-403E-4712-A594-9E77F219018E}"/>
              </a:ext>
            </a:extLst>
          </p:cNvPr>
          <p:cNvSpPr>
            <a:spLocks noGrp="1"/>
          </p:cNvSpPr>
          <p:nvPr>
            <p:ph idx="1"/>
          </p:nvPr>
        </p:nvSpPr>
        <p:spPr/>
        <p:txBody>
          <a:bodyPr/>
          <a:lstStyle/>
          <a:p>
            <a:pPr marL="0" indent="0" eaLnBrk="1" hangingPunct="1">
              <a:buFont typeface="Arial" panose="020B0604020202020204" pitchFamily="34" charset="0"/>
              <a:buNone/>
            </a:pPr>
            <a:r>
              <a:rPr lang="ja-JP" altLang="en-US"/>
              <a:t>・産業医として、主治医のような役割をしてしまうことの「複雑さ」の理解</a:t>
            </a:r>
            <a:endParaRPr lang="en-US" altLang="ja-JP"/>
          </a:p>
          <a:p>
            <a:pPr marL="0" indent="0" eaLnBrk="1" hangingPunct="1">
              <a:buFont typeface="Arial" panose="020B0604020202020204" pitchFamily="34" charset="0"/>
              <a:buNone/>
            </a:pPr>
            <a:r>
              <a:rPr lang="ja-JP" altLang="en-US"/>
              <a:t>・患者の積極的探索のようなイメージで産業医をとらえることは勧められない</a:t>
            </a:r>
            <a:endParaRPr lang="en-US" altLang="ja-JP"/>
          </a:p>
          <a:p>
            <a:pPr marL="0" indent="0" eaLnBrk="1" hangingPunct="1">
              <a:buFont typeface="Arial" panose="020B0604020202020204" pitchFamily="34" charset="0"/>
              <a:buNone/>
            </a:pPr>
            <a:r>
              <a:rPr lang="ja-JP" altLang="en-US"/>
              <a:t>・一人二役のリスクもある（ないとはいえない）</a:t>
            </a:r>
          </a:p>
        </p:txBody>
      </p:sp>
      <p:sp>
        <p:nvSpPr>
          <p:cNvPr id="20484" name="スライド番号プレースホルダー 2">
            <a:extLst>
              <a:ext uri="{FF2B5EF4-FFF2-40B4-BE49-F238E27FC236}">
                <a16:creationId xmlns:a16="http://schemas.microsoft.com/office/drawing/2014/main" id="{DE8BB0C4-ADC3-4D69-AF80-B86D54E4D9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C7A269A-9AE8-418A-B9C1-96C74324FBBF}" type="slidenum">
              <a:rPr lang="ja-JP" altLang="en-US" sz="1200" smtClean="0">
                <a:solidFill>
                  <a:srgbClr val="898989"/>
                </a:solidFill>
              </a:rPr>
              <a:pPr>
                <a:spcBef>
                  <a:spcPct val="0"/>
                </a:spcBef>
                <a:buFontTx/>
                <a:buNone/>
              </a:pPr>
              <a:t>10</a:t>
            </a:fld>
            <a:endParaRPr lang="ja-JP"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077015EB-543B-43BD-8BA0-CBECC1EBC7A5}"/>
              </a:ext>
            </a:extLst>
          </p:cNvPr>
          <p:cNvSpPr>
            <a:spLocks noGrp="1"/>
          </p:cNvSpPr>
          <p:nvPr>
            <p:ph type="title"/>
          </p:nvPr>
        </p:nvSpPr>
        <p:spPr/>
        <p:txBody>
          <a:bodyPr/>
          <a:lstStyle/>
          <a:p>
            <a:pPr eaLnBrk="1" hangingPunct="1"/>
            <a:r>
              <a:rPr lang="ja-JP" altLang="en-US"/>
              <a:t>北興化工機事件、</a:t>
            </a:r>
            <a:r>
              <a:rPr lang="en-US" altLang="ja-JP"/>
              <a:t>2004</a:t>
            </a:r>
            <a:r>
              <a:rPr lang="ja-JP" altLang="en-US"/>
              <a:t>年</a:t>
            </a:r>
          </a:p>
        </p:txBody>
      </p:sp>
      <p:sp>
        <p:nvSpPr>
          <p:cNvPr id="21507" name="コンテンツ プレースホルダ 2">
            <a:extLst>
              <a:ext uri="{FF2B5EF4-FFF2-40B4-BE49-F238E27FC236}">
                <a16:creationId xmlns:a16="http://schemas.microsoft.com/office/drawing/2014/main" id="{6153DED6-91DF-4C96-A1DF-4A5D4DF940D3}"/>
              </a:ext>
            </a:extLst>
          </p:cNvPr>
          <p:cNvSpPr>
            <a:spLocks noGrp="1"/>
          </p:cNvSpPr>
          <p:nvPr>
            <p:ph idx="1"/>
          </p:nvPr>
        </p:nvSpPr>
        <p:spPr/>
        <p:txBody>
          <a:bodyPr/>
          <a:lstStyle/>
          <a:p>
            <a:pPr eaLnBrk="1" hangingPunct="1">
              <a:buFont typeface="Arial" panose="020B0604020202020204" pitchFamily="34" charset="0"/>
              <a:buNone/>
            </a:pPr>
            <a:r>
              <a:rPr lang="ja-JP" altLang="en-US"/>
              <a:t>◆従業員が会議中に脳出血、重度後遺障害。業務との因果関係を主張し、会社と産業医を訴えた。</a:t>
            </a:r>
            <a:endParaRPr lang="en-US" altLang="ja-JP"/>
          </a:p>
          <a:p>
            <a:pPr eaLnBrk="1" hangingPunct="1">
              <a:buFont typeface="Arial" panose="020B0604020202020204" pitchFamily="34" charset="0"/>
              <a:buNone/>
            </a:pPr>
            <a:r>
              <a:rPr lang="ja-JP" altLang="en-US"/>
              <a:t>→</a:t>
            </a:r>
            <a:endParaRPr lang="en-US" altLang="ja-JP"/>
          </a:p>
          <a:p>
            <a:pPr eaLnBrk="1" hangingPunct="1">
              <a:buFont typeface="Arial" panose="020B0604020202020204" pitchFamily="34" charset="0"/>
              <a:buNone/>
            </a:pPr>
            <a:r>
              <a:rPr lang="ja-JP" altLang="en-US"/>
              <a:t>　①産業医の主治医としての責任</a:t>
            </a:r>
            <a:r>
              <a:rPr lang="ja-JP" altLang="en-US">
                <a:sym typeface="Wingdings" panose="05000000000000000000" pitchFamily="2" charset="2"/>
              </a:rPr>
              <a:t>：（医療過誤）</a:t>
            </a:r>
            <a:endParaRPr lang="en-US" altLang="ja-JP"/>
          </a:p>
          <a:p>
            <a:pPr eaLnBrk="1" hangingPunct="1">
              <a:buFont typeface="Arial" panose="020B0604020202020204" pitchFamily="34" charset="0"/>
              <a:buNone/>
            </a:pPr>
            <a:r>
              <a:rPr lang="ja-JP" altLang="en-US"/>
              <a:t>　②産業医の会社産業医としての契約責任：</a:t>
            </a:r>
            <a:endParaRPr lang="en-US" altLang="ja-JP"/>
          </a:p>
          <a:p>
            <a:pPr eaLnBrk="1" hangingPunct="1">
              <a:buFont typeface="Arial" panose="020B0604020202020204" pitchFamily="34" charset="0"/>
              <a:buNone/>
            </a:pPr>
            <a:r>
              <a:rPr lang="ja-JP" altLang="en-US"/>
              <a:t>　　従業員との間には直接の契約関係は無いとして、その責任は否定された。</a:t>
            </a:r>
          </a:p>
        </p:txBody>
      </p:sp>
      <p:sp>
        <p:nvSpPr>
          <p:cNvPr id="21508" name="スライド番号プレースホルダ 3">
            <a:extLst>
              <a:ext uri="{FF2B5EF4-FFF2-40B4-BE49-F238E27FC236}">
                <a16:creationId xmlns:a16="http://schemas.microsoft.com/office/drawing/2014/main" id="{6F606E8C-4FC8-45B9-AF43-579946EA3C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5ABEEA-83A7-4FCD-8B37-940BEF8489DB}" type="slidenum">
              <a:rPr lang="ja-JP" altLang="en-US" sz="1200" smtClean="0">
                <a:solidFill>
                  <a:srgbClr val="898989"/>
                </a:solidFill>
              </a:rPr>
              <a:pPr>
                <a:spcBef>
                  <a:spcPct val="0"/>
                </a:spcBef>
                <a:buFontTx/>
                <a:buNone/>
              </a:pPr>
              <a:t>11</a:t>
            </a:fld>
            <a:endParaRPr lang="ja-JP" altLang="en-US" sz="1200">
              <a:solidFill>
                <a:srgbClr val="898989"/>
              </a:solidFill>
            </a:endParaRPr>
          </a:p>
        </p:txBody>
      </p:sp>
      <p:sp>
        <p:nvSpPr>
          <p:cNvPr id="21509" name="テキスト ボックス 1">
            <a:extLst>
              <a:ext uri="{FF2B5EF4-FFF2-40B4-BE49-F238E27FC236}">
                <a16:creationId xmlns:a16="http://schemas.microsoft.com/office/drawing/2014/main" id="{2E8FDF27-46F4-42F7-A5B5-C46175DA7730}"/>
              </a:ext>
            </a:extLst>
          </p:cNvPr>
          <p:cNvSpPr txBox="1">
            <a:spLocks noChangeArrowheads="1"/>
          </p:cNvSpPr>
          <p:nvPr/>
        </p:nvSpPr>
        <p:spPr bwMode="auto">
          <a:xfrm>
            <a:off x="2208213" y="6021388"/>
            <a:ext cx="5519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従業員の健康管理と訴訟対策ハンドブック．法研，</a:t>
            </a:r>
            <a:r>
              <a:rPr lang="en-US" altLang="ja-JP" sz="1800"/>
              <a:t>2005</a:t>
            </a:r>
            <a:endParaRPr lang="ja-JP" alt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a:extLst>
              <a:ext uri="{FF2B5EF4-FFF2-40B4-BE49-F238E27FC236}">
                <a16:creationId xmlns:a16="http://schemas.microsoft.com/office/drawing/2014/main" id="{53260AC6-4405-44FE-B86F-FCDDE049DE5A}"/>
              </a:ext>
            </a:extLst>
          </p:cNvPr>
          <p:cNvSpPr>
            <a:spLocks noGrp="1"/>
          </p:cNvSpPr>
          <p:nvPr>
            <p:ph type="title"/>
          </p:nvPr>
        </p:nvSpPr>
        <p:spPr/>
        <p:txBody>
          <a:bodyPr/>
          <a:lstStyle/>
          <a:p>
            <a:pPr eaLnBrk="1" hangingPunct="1"/>
            <a:r>
              <a:rPr lang="ja-JP" altLang="en-US" dirty="0"/>
              <a:t>契約関係の整理（臨床場面）</a:t>
            </a:r>
          </a:p>
        </p:txBody>
      </p:sp>
      <p:sp>
        <p:nvSpPr>
          <p:cNvPr id="23555" name="テキスト ボックス 3">
            <a:extLst>
              <a:ext uri="{FF2B5EF4-FFF2-40B4-BE49-F238E27FC236}">
                <a16:creationId xmlns:a16="http://schemas.microsoft.com/office/drawing/2014/main" id="{19DD864D-FEF7-44BC-A795-75FBD64748AB}"/>
              </a:ext>
            </a:extLst>
          </p:cNvPr>
          <p:cNvSpPr txBox="1">
            <a:spLocks noChangeArrowheads="1"/>
          </p:cNvSpPr>
          <p:nvPr/>
        </p:nvSpPr>
        <p:spPr bwMode="auto">
          <a:xfrm>
            <a:off x="5542002" y="4743876"/>
            <a:ext cx="1107996"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t>患者</a:t>
            </a:r>
          </a:p>
        </p:txBody>
      </p:sp>
      <p:sp>
        <p:nvSpPr>
          <p:cNvPr id="23556" name="テキスト ボックス 6">
            <a:extLst>
              <a:ext uri="{FF2B5EF4-FFF2-40B4-BE49-F238E27FC236}">
                <a16:creationId xmlns:a16="http://schemas.microsoft.com/office/drawing/2014/main" id="{F509EC5A-8EE7-4048-82C7-BC5484D12D5F}"/>
              </a:ext>
            </a:extLst>
          </p:cNvPr>
          <p:cNvSpPr txBox="1">
            <a:spLocks noChangeArrowheads="1"/>
          </p:cNvSpPr>
          <p:nvPr/>
        </p:nvSpPr>
        <p:spPr bwMode="auto">
          <a:xfrm>
            <a:off x="2927648" y="2194868"/>
            <a:ext cx="156966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t>主治医</a:t>
            </a:r>
          </a:p>
        </p:txBody>
      </p:sp>
      <p:sp>
        <p:nvSpPr>
          <p:cNvPr id="23557" name="テキスト ボックス 8">
            <a:extLst>
              <a:ext uri="{FF2B5EF4-FFF2-40B4-BE49-F238E27FC236}">
                <a16:creationId xmlns:a16="http://schemas.microsoft.com/office/drawing/2014/main" id="{63336D1E-759C-4361-8DB9-91024B191444}"/>
              </a:ext>
            </a:extLst>
          </p:cNvPr>
          <p:cNvSpPr txBox="1">
            <a:spLocks noChangeArrowheads="1"/>
          </p:cNvSpPr>
          <p:nvPr/>
        </p:nvSpPr>
        <p:spPr bwMode="auto">
          <a:xfrm>
            <a:off x="7703198" y="2167840"/>
            <a:ext cx="156966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t>専門医</a:t>
            </a:r>
          </a:p>
        </p:txBody>
      </p:sp>
      <p:cxnSp>
        <p:nvCxnSpPr>
          <p:cNvPr id="15" name="直線矢印コネクタ 14">
            <a:extLst>
              <a:ext uri="{FF2B5EF4-FFF2-40B4-BE49-F238E27FC236}">
                <a16:creationId xmlns:a16="http://schemas.microsoft.com/office/drawing/2014/main" id="{F1F0B6C8-F5AB-4447-98B2-CA0D61C36543}"/>
              </a:ext>
            </a:extLst>
          </p:cNvPr>
          <p:cNvCxnSpPr/>
          <p:nvPr/>
        </p:nvCxnSpPr>
        <p:spPr>
          <a:xfrm>
            <a:off x="3575050" y="2924175"/>
            <a:ext cx="2089150" cy="1736725"/>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23559" name="テキスト ボックス 15">
            <a:extLst>
              <a:ext uri="{FF2B5EF4-FFF2-40B4-BE49-F238E27FC236}">
                <a16:creationId xmlns:a16="http://schemas.microsoft.com/office/drawing/2014/main" id="{6DC22AA4-6151-4E3A-B425-5CD44B766911}"/>
              </a:ext>
            </a:extLst>
          </p:cNvPr>
          <p:cNvSpPr txBox="1">
            <a:spLocks noChangeArrowheads="1"/>
          </p:cNvSpPr>
          <p:nvPr/>
        </p:nvSpPr>
        <p:spPr bwMode="auto">
          <a:xfrm>
            <a:off x="2246313" y="3424238"/>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t>暗黙の医療契約</a:t>
            </a:r>
          </a:p>
        </p:txBody>
      </p:sp>
      <p:cxnSp>
        <p:nvCxnSpPr>
          <p:cNvPr id="18" name="直線矢印コネクタ 17">
            <a:extLst>
              <a:ext uri="{FF2B5EF4-FFF2-40B4-BE49-F238E27FC236}">
                <a16:creationId xmlns:a16="http://schemas.microsoft.com/office/drawing/2014/main" id="{91C1C1AE-D7A3-4E9E-9D20-F2FE15232627}"/>
              </a:ext>
            </a:extLst>
          </p:cNvPr>
          <p:cNvCxnSpPr>
            <a:cxnSpLocks/>
          </p:cNvCxnSpPr>
          <p:nvPr/>
        </p:nvCxnSpPr>
        <p:spPr>
          <a:xfrm flipH="1">
            <a:off x="6475421" y="2948384"/>
            <a:ext cx="2140859" cy="1693931"/>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23561" name="テキスト ボックス 18">
            <a:extLst>
              <a:ext uri="{FF2B5EF4-FFF2-40B4-BE49-F238E27FC236}">
                <a16:creationId xmlns:a16="http://schemas.microsoft.com/office/drawing/2014/main" id="{128CA33C-6249-4605-92DC-5914891E6D21}"/>
              </a:ext>
            </a:extLst>
          </p:cNvPr>
          <p:cNvSpPr txBox="1">
            <a:spLocks noChangeArrowheads="1"/>
          </p:cNvSpPr>
          <p:nvPr/>
        </p:nvSpPr>
        <p:spPr bwMode="auto">
          <a:xfrm>
            <a:off x="6096000" y="3429000"/>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t>暗黙の医療契約</a:t>
            </a:r>
          </a:p>
        </p:txBody>
      </p:sp>
      <p:cxnSp>
        <p:nvCxnSpPr>
          <p:cNvPr id="20" name="直線矢印コネクタ 19">
            <a:extLst>
              <a:ext uri="{FF2B5EF4-FFF2-40B4-BE49-F238E27FC236}">
                <a16:creationId xmlns:a16="http://schemas.microsoft.com/office/drawing/2014/main" id="{789CB596-506D-4E20-A42C-0CE6A0A0B471}"/>
              </a:ext>
            </a:extLst>
          </p:cNvPr>
          <p:cNvCxnSpPr/>
          <p:nvPr/>
        </p:nvCxnSpPr>
        <p:spPr>
          <a:xfrm>
            <a:off x="4727575" y="2492896"/>
            <a:ext cx="2736850" cy="0"/>
          </a:xfrm>
          <a:prstGeom prst="straightConnector1">
            <a:avLst/>
          </a:prstGeom>
          <a:ln w="635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3563" name="テキスト ボックス 20">
            <a:extLst>
              <a:ext uri="{FF2B5EF4-FFF2-40B4-BE49-F238E27FC236}">
                <a16:creationId xmlns:a16="http://schemas.microsoft.com/office/drawing/2014/main" id="{2D3BE54D-878F-48FF-8B36-C7EF643A4D1B}"/>
              </a:ext>
            </a:extLst>
          </p:cNvPr>
          <p:cNvSpPr txBox="1">
            <a:spLocks noChangeArrowheads="1"/>
          </p:cNvSpPr>
          <p:nvPr/>
        </p:nvSpPr>
        <p:spPr bwMode="auto">
          <a:xfrm>
            <a:off x="2664011" y="1431241"/>
            <a:ext cx="68675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t>患者による情報交換にかかる同意</a:t>
            </a:r>
          </a:p>
        </p:txBody>
      </p:sp>
      <p:sp>
        <p:nvSpPr>
          <p:cNvPr id="23564" name="スライド番号プレースホルダー 2">
            <a:extLst>
              <a:ext uri="{FF2B5EF4-FFF2-40B4-BE49-F238E27FC236}">
                <a16:creationId xmlns:a16="http://schemas.microsoft.com/office/drawing/2014/main" id="{0738DB2D-DF71-4765-B6C2-10DC4ACA8C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CB87EB2-DBBB-4E9E-AE26-4162BA217D40}" type="slidenum">
              <a:rPr lang="ja-JP" altLang="en-US" sz="1200" smtClean="0">
                <a:solidFill>
                  <a:srgbClr val="898989"/>
                </a:solidFill>
              </a:rPr>
              <a:pPr>
                <a:spcBef>
                  <a:spcPct val="0"/>
                </a:spcBef>
                <a:buFontTx/>
                <a:buNone/>
              </a:pPr>
              <a:t>12</a:t>
            </a:fld>
            <a:endParaRPr lang="ja-JP" altLang="en-US"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a:extLst>
              <a:ext uri="{FF2B5EF4-FFF2-40B4-BE49-F238E27FC236}">
                <a16:creationId xmlns:a16="http://schemas.microsoft.com/office/drawing/2014/main" id="{7FD2C870-7221-4515-A665-6E482C85A3BF}"/>
              </a:ext>
            </a:extLst>
          </p:cNvPr>
          <p:cNvSpPr>
            <a:spLocks noGrp="1"/>
          </p:cNvSpPr>
          <p:nvPr>
            <p:ph type="title"/>
          </p:nvPr>
        </p:nvSpPr>
        <p:spPr/>
        <p:txBody>
          <a:bodyPr/>
          <a:lstStyle/>
          <a:p>
            <a:pPr eaLnBrk="1" hangingPunct="1"/>
            <a:r>
              <a:rPr lang="ja-JP" altLang="en-US"/>
              <a:t>契約関係の整理（職場）</a:t>
            </a:r>
          </a:p>
        </p:txBody>
      </p:sp>
      <p:sp>
        <p:nvSpPr>
          <p:cNvPr id="24579" name="テキスト ボックス 3">
            <a:extLst>
              <a:ext uri="{FF2B5EF4-FFF2-40B4-BE49-F238E27FC236}">
                <a16:creationId xmlns:a16="http://schemas.microsoft.com/office/drawing/2014/main" id="{1E3F35FA-431F-484B-8350-F81FD0B8B1BE}"/>
              </a:ext>
            </a:extLst>
          </p:cNvPr>
          <p:cNvSpPr txBox="1">
            <a:spLocks noChangeArrowheads="1"/>
          </p:cNvSpPr>
          <p:nvPr/>
        </p:nvSpPr>
        <p:spPr bwMode="auto">
          <a:xfrm>
            <a:off x="3217863" y="4724400"/>
            <a:ext cx="1107996"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t>社員</a:t>
            </a:r>
          </a:p>
        </p:txBody>
      </p:sp>
      <p:sp>
        <p:nvSpPr>
          <p:cNvPr id="24580" name="テキスト ボックス 4">
            <a:extLst>
              <a:ext uri="{FF2B5EF4-FFF2-40B4-BE49-F238E27FC236}">
                <a16:creationId xmlns:a16="http://schemas.microsoft.com/office/drawing/2014/main" id="{022783A5-A232-4C63-9A28-2237CF05B836}"/>
              </a:ext>
            </a:extLst>
          </p:cNvPr>
          <p:cNvSpPr txBox="1">
            <a:spLocks noChangeArrowheads="1"/>
          </p:cNvSpPr>
          <p:nvPr/>
        </p:nvSpPr>
        <p:spPr bwMode="auto">
          <a:xfrm>
            <a:off x="7610475" y="4724400"/>
            <a:ext cx="1107996"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t>会社</a:t>
            </a:r>
          </a:p>
        </p:txBody>
      </p:sp>
      <p:sp>
        <p:nvSpPr>
          <p:cNvPr id="6" name="左右矢印 5">
            <a:extLst>
              <a:ext uri="{FF2B5EF4-FFF2-40B4-BE49-F238E27FC236}">
                <a16:creationId xmlns:a16="http://schemas.microsoft.com/office/drawing/2014/main" id="{9A32E83D-51EB-4E13-B81B-1326CEBD983B}"/>
              </a:ext>
            </a:extLst>
          </p:cNvPr>
          <p:cNvSpPr/>
          <p:nvPr/>
        </p:nvSpPr>
        <p:spPr>
          <a:xfrm>
            <a:off x="4295775" y="4868863"/>
            <a:ext cx="3240088" cy="288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000" dirty="0"/>
          </a:p>
        </p:txBody>
      </p:sp>
      <p:sp>
        <p:nvSpPr>
          <p:cNvPr id="24582" name="テキスト ボックス 6">
            <a:extLst>
              <a:ext uri="{FF2B5EF4-FFF2-40B4-BE49-F238E27FC236}">
                <a16:creationId xmlns:a16="http://schemas.microsoft.com/office/drawing/2014/main" id="{E1768FFC-02C9-4FB2-A159-1134E5267D45}"/>
              </a:ext>
            </a:extLst>
          </p:cNvPr>
          <p:cNvSpPr txBox="1">
            <a:spLocks noChangeArrowheads="1"/>
          </p:cNvSpPr>
          <p:nvPr/>
        </p:nvSpPr>
        <p:spPr bwMode="auto">
          <a:xfrm>
            <a:off x="3000375" y="2205038"/>
            <a:ext cx="156966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t>主治医</a:t>
            </a:r>
          </a:p>
        </p:txBody>
      </p:sp>
      <p:sp>
        <p:nvSpPr>
          <p:cNvPr id="24583" name="テキスト ボックス 8">
            <a:extLst>
              <a:ext uri="{FF2B5EF4-FFF2-40B4-BE49-F238E27FC236}">
                <a16:creationId xmlns:a16="http://schemas.microsoft.com/office/drawing/2014/main" id="{A6DD41C7-0D65-43DE-87DB-CE3D4635142A}"/>
              </a:ext>
            </a:extLst>
          </p:cNvPr>
          <p:cNvSpPr txBox="1">
            <a:spLocks noChangeArrowheads="1"/>
          </p:cNvSpPr>
          <p:nvPr/>
        </p:nvSpPr>
        <p:spPr bwMode="auto">
          <a:xfrm>
            <a:off x="7405688" y="2268538"/>
            <a:ext cx="156966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t>産業医</a:t>
            </a:r>
          </a:p>
        </p:txBody>
      </p:sp>
      <p:sp>
        <p:nvSpPr>
          <p:cNvPr id="24584" name="テキスト ボックス 9">
            <a:extLst>
              <a:ext uri="{FF2B5EF4-FFF2-40B4-BE49-F238E27FC236}">
                <a16:creationId xmlns:a16="http://schemas.microsoft.com/office/drawing/2014/main" id="{4E0A8AA1-ADC8-4110-AA01-56B1EDDE7AFE}"/>
              </a:ext>
            </a:extLst>
          </p:cNvPr>
          <p:cNvSpPr txBox="1">
            <a:spLocks noChangeArrowheads="1"/>
          </p:cNvSpPr>
          <p:nvPr/>
        </p:nvSpPr>
        <p:spPr bwMode="auto">
          <a:xfrm>
            <a:off x="5016500" y="5157788"/>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t>雇用契約</a:t>
            </a:r>
          </a:p>
        </p:txBody>
      </p:sp>
      <p:cxnSp>
        <p:nvCxnSpPr>
          <p:cNvPr id="15" name="直線矢印コネクタ 14">
            <a:extLst>
              <a:ext uri="{FF2B5EF4-FFF2-40B4-BE49-F238E27FC236}">
                <a16:creationId xmlns:a16="http://schemas.microsoft.com/office/drawing/2014/main" id="{087A13B3-6EC8-44C3-AE01-F8FC6F6F6F44}"/>
              </a:ext>
            </a:extLst>
          </p:cNvPr>
          <p:cNvCxnSpPr/>
          <p:nvPr/>
        </p:nvCxnSpPr>
        <p:spPr>
          <a:xfrm>
            <a:off x="3575050" y="2924175"/>
            <a:ext cx="0" cy="1584325"/>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24586" name="テキスト ボックス 15">
            <a:extLst>
              <a:ext uri="{FF2B5EF4-FFF2-40B4-BE49-F238E27FC236}">
                <a16:creationId xmlns:a16="http://schemas.microsoft.com/office/drawing/2014/main" id="{03046D20-9E05-4C7F-B85F-C3142292551D}"/>
              </a:ext>
            </a:extLst>
          </p:cNvPr>
          <p:cNvSpPr txBox="1">
            <a:spLocks noChangeArrowheads="1"/>
          </p:cNvSpPr>
          <p:nvPr/>
        </p:nvSpPr>
        <p:spPr bwMode="auto">
          <a:xfrm>
            <a:off x="1866890" y="3409406"/>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t>暗黙の医療契約</a:t>
            </a:r>
          </a:p>
        </p:txBody>
      </p:sp>
      <p:sp>
        <p:nvSpPr>
          <p:cNvPr id="24587" name="テキスト ボックス 16">
            <a:extLst>
              <a:ext uri="{FF2B5EF4-FFF2-40B4-BE49-F238E27FC236}">
                <a16:creationId xmlns:a16="http://schemas.microsoft.com/office/drawing/2014/main" id="{C025BA2B-F87C-4629-A083-927D68D3691F}"/>
              </a:ext>
            </a:extLst>
          </p:cNvPr>
          <p:cNvSpPr txBox="1">
            <a:spLocks noChangeArrowheads="1"/>
          </p:cNvSpPr>
          <p:nvPr/>
        </p:nvSpPr>
        <p:spPr bwMode="auto">
          <a:xfrm>
            <a:off x="7174855" y="3409406"/>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t>嘱託契約</a:t>
            </a:r>
          </a:p>
        </p:txBody>
      </p:sp>
      <p:cxnSp>
        <p:nvCxnSpPr>
          <p:cNvPr id="18" name="直線矢印コネクタ 17">
            <a:extLst>
              <a:ext uri="{FF2B5EF4-FFF2-40B4-BE49-F238E27FC236}">
                <a16:creationId xmlns:a16="http://schemas.microsoft.com/office/drawing/2014/main" id="{9B7392E1-36AF-4759-BC43-17DF96AEFEF4}"/>
              </a:ext>
            </a:extLst>
          </p:cNvPr>
          <p:cNvCxnSpPr/>
          <p:nvPr/>
        </p:nvCxnSpPr>
        <p:spPr>
          <a:xfrm>
            <a:off x="8183563" y="3076575"/>
            <a:ext cx="0" cy="1584325"/>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24589" name="スライド番号プレースホルダー 2">
            <a:extLst>
              <a:ext uri="{FF2B5EF4-FFF2-40B4-BE49-F238E27FC236}">
                <a16:creationId xmlns:a16="http://schemas.microsoft.com/office/drawing/2014/main" id="{B29A3D6E-5B79-4787-84AD-F327CD5186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4CA8E70-9333-425A-9A20-F8D0AAB19D5C}" type="slidenum">
              <a:rPr lang="ja-JP" altLang="en-US" sz="1200" smtClean="0">
                <a:solidFill>
                  <a:srgbClr val="898989"/>
                </a:solidFill>
              </a:rPr>
              <a:pPr>
                <a:spcBef>
                  <a:spcPct val="0"/>
                </a:spcBef>
                <a:buFontTx/>
                <a:buNone/>
              </a:pPr>
              <a:t>13</a:t>
            </a:fld>
            <a:endParaRPr lang="ja-JP"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5852F-BC25-41F7-9A2B-5B75D653FCFD}"/>
              </a:ext>
            </a:extLst>
          </p:cNvPr>
          <p:cNvSpPr>
            <a:spLocks noGrp="1"/>
          </p:cNvSpPr>
          <p:nvPr>
            <p:ph type="title"/>
          </p:nvPr>
        </p:nvSpPr>
        <p:spPr/>
        <p:txBody>
          <a:bodyPr rtlCol="0">
            <a:normAutofit/>
          </a:bodyPr>
          <a:lstStyle/>
          <a:p>
            <a:pPr eaLnBrk="1" fontAlgn="auto" hangingPunct="1">
              <a:spcAft>
                <a:spcPts val="0"/>
              </a:spcAft>
              <a:defRPr/>
            </a:pPr>
            <a:r>
              <a:rPr lang="en-US" altLang="ja-JP" dirty="0">
                <a:cs typeface="+mj-cs"/>
              </a:rPr>
              <a:t>(4)</a:t>
            </a:r>
            <a:r>
              <a:rPr lang="ja-JP" altLang="en-US" dirty="0">
                <a:cs typeface="+mj-cs"/>
              </a:rPr>
              <a:t>一次予防、二次予防のエビデンス</a:t>
            </a:r>
          </a:p>
        </p:txBody>
      </p:sp>
      <p:sp>
        <p:nvSpPr>
          <p:cNvPr id="3" name="コンテンツ プレースホルダー 2">
            <a:extLst>
              <a:ext uri="{FF2B5EF4-FFF2-40B4-BE49-F238E27FC236}">
                <a16:creationId xmlns:a16="http://schemas.microsoft.com/office/drawing/2014/main" id="{E7417D41-6D78-460D-930C-A86786D5DF87}"/>
              </a:ext>
            </a:extLst>
          </p:cNvPr>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r>
              <a:rPr lang="en-US" altLang="ja-JP" dirty="0">
                <a:cs typeface="+mn-cs"/>
              </a:rPr>
              <a:t>【</a:t>
            </a:r>
            <a:r>
              <a:rPr lang="ja-JP" altLang="en-US" dirty="0">
                <a:cs typeface="+mn-cs"/>
              </a:rPr>
              <a:t>予防医学の概念</a:t>
            </a:r>
            <a:r>
              <a:rPr lang="en-US" altLang="ja-JP" dirty="0">
                <a:cs typeface="+mn-cs"/>
              </a:rPr>
              <a:t>】</a:t>
            </a:r>
          </a:p>
          <a:p>
            <a:pPr eaLnBrk="1" fontAlgn="auto" hangingPunct="1">
              <a:spcAft>
                <a:spcPts val="0"/>
              </a:spcAft>
              <a:buFont typeface="Arial" panose="020B0604020202020204" pitchFamily="34" charset="0"/>
              <a:buNone/>
              <a:defRPr/>
            </a:pPr>
            <a:r>
              <a:rPr lang="ja-JP" altLang="en-US" dirty="0">
                <a:cs typeface="+mn-cs"/>
              </a:rPr>
              <a:t>・一次予防（</a:t>
            </a:r>
            <a:r>
              <a:rPr lang="en-US" altLang="ja-JP" dirty="0">
                <a:cs typeface="+mn-cs"/>
              </a:rPr>
              <a:t>Primary</a:t>
            </a:r>
            <a:r>
              <a:rPr lang="ja-JP" altLang="en-US" dirty="0">
                <a:cs typeface="+mn-cs"/>
              </a:rPr>
              <a:t>　</a:t>
            </a:r>
            <a:r>
              <a:rPr lang="en-US" altLang="ja-JP" dirty="0">
                <a:cs typeface="+mn-cs"/>
              </a:rPr>
              <a:t>Prevention)</a:t>
            </a:r>
          </a:p>
          <a:p>
            <a:pPr eaLnBrk="1" fontAlgn="auto" hangingPunct="1">
              <a:spcAft>
                <a:spcPts val="0"/>
              </a:spcAft>
              <a:buFont typeface="Arial" panose="020B0604020202020204" pitchFamily="34" charset="0"/>
              <a:buNone/>
              <a:defRPr/>
            </a:pPr>
            <a:r>
              <a:rPr lang="ja-JP" altLang="en-US" dirty="0">
                <a:cs typeface="+mn-cs"/>
              </a:rPr>
              <a:t>　発生そのものの予防</a:t>
            </a:r>
            <a:endParaRPr lang="en-US" altLang="ja-JP" dirty="0">
              <a:cs typeface="+mn-cs"/>
            </a:endParaRPr>
          </a:p>
          <a:p>
            <a:pPr eaLnBrk="1" fontAlgn="auto" hangingPunct="1">
              <a:spcAft>
                <a:spcPts val="0"/>
              </a:spcAft>
              <a:buFont typeface="Arial" panose="020B0604020202020204" pitchFamily="34" charset="0"/>
              <a:buNone/>
              <a:defRPr/>
            </a:pPr>
            <a:r>
              <a:rPr lang="ja-JP" altLang="en-US" dirty="0">
                <a:cs typeface="+mn-cs"/>
              </a:rPr>
              <a:t>・二次予防</a:t>
            </a:r>
            <a:endParaRPr lang="en-US" altLang="ja-JP" dirty="0">
              <a:cs typeface="+mn-cs"/>
            </a:endParaRPr>
          </a:p>
          <a:p>
            <a:pPr eaLnBrk="1" fontAlgn="auto" hangingPunct="1">
              <a:spcAft>
                <a:spcPts val="0"/>
              </a:spcAft>
              <a:buFont typeface="Arial" panose="020B0604020202020204" pitchFamily="34" charset="0"/>
              <a:buNone/>
              <a:defRPr/>
            </a:pPr>
            <a:r>
              <a:rPr lang="ja-JP" altLang="en-US" dirty="0">
                <a:cs typeface="+mn-cs"/>
              </a:rPr>
              <a:t>　早期発見早期治療</a:t>
            </a:r>
          </a:p>
          <a:p>
            <a:pPr eaLnBrk="1" fontAlgn="auto" hangingPunct="1">
              <a:spcAft>
                <a:spcPts val="0"/>
              </a:spcAft>
              <a:buFont typeface="Arial" panose="020B0604020202020204" pitchFamily="34" charset="0"/>
              <a:buNone/>
              <a:defRPr/>
            </a:pPr>
            <a:r>
              <a:rPr lang="ja-JP" altLang="en-US" dirty="0">
                <a:cs typeface="+mn-cs"/>
              </a:rPr>
              <a:t>・三次予防</a:t>
            </a:r>
          </a:p>
          <a:p>
            <a:pPr eaLnBrk="1" fontAlgn="auto" hangingPunct="1">
              <a:spcAft>
                <a:spcPts val="0"/>
              </a:spcAft>
              <a:buFont typeface="Arial" panose="020B0604020202020204" pitchFamily="34" charset="0"/>
              <a:buNone/>
              <a:defRPr/>
            </a:pPr>
            <a:r>
              <a:rPr lang="ja-JP" altLang="en-US" dirty="0">
                <a:cs typeface="+mn-cs"/>
              </a:rPr>
              <a:t>　早期復帰、リハビリ</a:t>
            </a:r>
            <a:endParaRPr lang="en-US" altLang="ja-JP" dirty="0">
              <a:cs typeface="+mn-cs"/>
            </a:endParaRPr>
          </a:p>
          <a:p>
            <a:pPr marL="0" indent="0" eaLnBrk="1" fontAlgn="auto" hangingPunct="1">
              <a:spcAft>
                <a:spcPts val="0"/>
              </a:spcAft>
              <a:buFont typeface="Arial" panose="020B0604020202020204" pitchFamily="34" charset="0"/>
              <a:buNone/>
              <a:defRPr/>
            </a:pPr>
            <a:endParaRPr lang="ja-JP" altLang="en-US" dirty="0">
              <a:cs typeface="+mn-cs"/>
            </a:endParaRPr>
          </a:p>
        </p:txBody>
      </p:sp>
      <p:sp>
        <p:nvSpPr>
          <p:cNvPr id="25604" name="スライド番号プレースホルダー 3">
            <a:extLst>
              <a:ext uri="{FF2B5EF4-FFF2-40B4-BE49-F238E27FC236}">
                <a16:creationId xmlns:a16="http://schemas.microsoft.com/office/drawing/2014/main" id="{8B04BE2E-46CA-4EFB-85B2-3428B9B4AB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F73CAEC-CF5C-479B-9B64-0AFC1A1EF5D5}" type="slidenum">
              <a:rPr lang="ja-JP" altLang="en-US" sz="1200" smtClean="0">
                <a:solidFill>
                  <a:srgbClr val="898989"/>
                </a:solidFill>
              </a:rPr>
              <a:pPr>
                <a:spcBef>
                  <a:spcPct val="0"/>
                </a:spcBef>
                <a:buFontTx/>
                <a:buNone/>
              </a:pPr>
              <a:t>14</a:t>
            </a:fld>
            <a:endParaRPr lang="ja-JP" altLang="en-US"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014D021-C63A-49BB-825A-B7F8EB250025}"/>
              </a:ext>
            </a:extLst>
          </p:cNvPr>
          <p:cNvSpPr>
            <a:spLocks noGrp="1"/>
          </p:cNvSpPr>
          <p:nvPr>
            <p:ph type="title"/>
          </p:nvPr>
        </p:nvSpPr>
        <p:spPr/>
        <p:txBody>
          <a:bodyPr/>
          <a:lstStyle/>
          <a:p>
            <a:pPr eaLnBrk="1" hangingPunct="1"/>
            <a:r>
              <a:rPr lang="ja-JP" altLang="en-US"/>
              <a:t>二次予防（健診）の限界</a:t>
            </a:r>
          </a:p>
        </p:txBody>
      </p:sp>
      <p:sp>
        <p:nvSpPr>
          <p:cNvPr id="26627" name="Rectangle 3">
            <a:extLst>
              <a:ext uri="{FF2B5EF4-FFF2-40B4-BE49-F238E27FC236}">
                <a16:creationId xmlns:a16="http://schemas.microsoft.com/office/drawing/2014/main" id="{F617FD0E-F9AA-4863-A61F-83D8B57F1550}"/>
              </a:ext>
            </a:extLst>
          </p:cNvPr>
          <p:cNvSpPr>
            <a:spLocks noGrp="1"/>
          </p:cNvSpPr>
          <p:nvPr>
            <p:ph type="body" idx="1"/>
          </p:nvPr>
        </p:nvSpPr>
        <p:spPr/>
        <p:txBody>
          <a:bodyPr/>
          <a:lstStyle/>
          <a:p>
            <a:pPr eaLnBrk="1" hangingPunct="1">
              <a:lnSpc>
                <a:spcPct val="80000"/>
              </a:lnSpc>
              <a:buFontTx/>
              <a:buNone/>
            </a:pPr>
            <a:r>
              <a:rPr lang="ja-JP" altLang="en-US" dirty="0"/>
              <a:t>◆健康診断で死亡率が下げられるという科学的根拠もない．</a:t>
            </a:r>
          </a:p>
          <a:p>
            <a:pPr eaLnBrk="1" hangingPunct="1">
              <a:lnSpc>
                <a:spcPct val="80000"/>
              </a:lnSpc>
              <a:buFontTx/>
              <a:buNone/>
            </a:pPr>
            <a:endParaRPr lang="ja-JP" altLang="en-US" dirty="0"/>
          </a:p>
          <a:p>
            <a:pPr eaLnBrk="1" hangingPunct="1">
              <a:lnSpc>
                <a:spcPct val="80000"/>
              </a:lnSpc>
              <a:buFontTx/>
              <a:buNone/>
            </a:pPr>
            <a:r>
              <a:rPr lang="ja-JP" altLang="en-US" dirty="0"/>
              <a:t>◆現在の日本の安衛則に定められた項目と似たような複数項目の検査組み合わせによるスクリーニングの</a:t>
            </a:r>
            <a:r>
              <a:rPr lang="en-US" altLang="ja-JP" dirty="0"/>
              <a:t>RCT</a:t>
            </a:r>
            <a:r>
              <a:rPr lang="ja-JP" altLang="en-US" dirty="0"/>
              <a:t>の結果．</a:t>
            </a:r>
          </a:p>
          <a:p>
            <a:pPr eaLnBrk="1" hangingPunct="1">
              <a:lnSpc>
                <a:spcPct val="80000"/>
              </a:lnSpc>
              <a:buFontTx/>
              <a:buNone/>
            </a:pPr>
            <a:endParaRPr lang="ja-JP" altLang="en-US" dirty="0"/>
          </a:p>
          <a:p>
            <a:pPr eaLnBrk="1" hangingPunct="1">
              <a:lnSpc>
                <a:spcPct val="80000"/>
              </a:lnSpc>
              <a:buFontTx/>
              <a:buNone/>
            </a:pPr>
            <a:r>
              <a:rPr lang="en-US" altLang="ja-JP" sz="2000" dirty="0"/>
              <a:t>1) The South-East London Screening Study Group. A controlled trial of multiphasic screening in middle-age: results of the South-East London Screening Study. </a:t>
            </a:r>
            <a:r>
              <a:rPr lang="en-US" altLang="ja-JP" sz="2000" b="1" i="1" dirty="0"/>
              <a:t>Int J Epidemiol</a:t>
            </a:r>
            <a:r>
              <a:rPr lang="en-US" altLang="ja-JP" sz="2000" b="1" dirty="0"/>
              <a:t> </a:t>
            </a:r>
            <a:r>
              <a:rPr lang="en-US" altLang="ja-JP" sz="2000" dirty="0"/>
              <a:t>1977;6:357-363.</a:t>
            </a:r>
          </a:p>
          <a:p>
            <a:pPr eaLnBrk="1" hangingPunct="1">
              <a:lnSpc>
                <a:spcPct val="80000"/>
              </a:lnSpc>
              <a:buFontTx/>
              <a:buNone/>
            </a:pPr>
            <a:r>
              <a:rPr lang="en-US" altLang="ja-JP" sz="2000" dirty="0"/>
              <a:t>2) Dales LG, Friedman GD, </a:t>
            </a:r>
            <a:r>
              <a:rPr lang="en-US" altLang="ja-JP" sz="2000" dirty="0" err="1"/>
              <a:t>Ramcharan</a:t>
            </a:r>
            <a:r>
              <a:rPr lang="en-US" altLang="ja-JP" sz="2000" dirty="0"/>
              <a:t> S, et. al. </a:t>
            </a:r>
            <a:r>
              <a:rPr lang="en-US" altLang="ja-JP" sz="2000" dirty="0" err="1"/>
              <a:t>Mulitiphasic</a:t>
            </a:r>
            <a:r>
              <a:rPr lang="en-US" altLang="ja-JP" sz="2000" dirty="0"/>
              <a:t> checkup evaluation study: 3. Outpatient clinic utilization and hospitalization and mortality experience after seven years. </a:t>
            </a:r>
            <a:r>
              <a:rPr lang="en-US" altLang="ja-JP" sz="2000" b="1" i="1" dirty="0" err="1"/>
              <a:t>Prev</a:t>
            </a:r>
            <a:r>
              <a:rPr lang="en-US" altLang="ja-JP" sz="2000" b="1" i="1" dirty="0"/>
              <a:t> Med</a:t>
            </a:r>
            <a:r>
              <a:rPr lang="en-US" altLang="ja-JP" sz="2000" dirty="0"/>
              <a:t> 1973;2:221-235.</a:t>
            </a:r>
          </a:p>
        </p:txBody>
      </p:sp>
      <p:sp>
        <p:nvSpPr>
          <p:cNvPr id="26628" name="スライド番号プレースホルダ 3">
            <a:extLst>
              <a:ext uri="{FF2B5EF4-FFF2-40B4-BE49-F238E27FC236}">
                <a16:creationId xmlns:a16="http://schemas.microsoft.com/office/drawing/2014/main" id="{6AF0E7C1-2F57-4E4B-8E9E-E341FCF4DD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6DE1B3B-96F7-4724-A8A7-987BE2ED6BAD}" type="slidenum">
              <a:rPr lang="ja-JP" altLang="en-US" sz="1200" smtClean="0">
                <a:solidFill>
                  <a:srgbClr val="898989"/>
                </a:solidFill>
              </a:rPr>
              <a:pPr>
                <a:spcBef>
                  <a:spcPct val="0"/>
                </a:spcBef>
                <a:buFontTx/>
                <a:buNone/>
              </a:pPr>
              <a:t>15</a:t>
            </a:fld>
            <a:endParaRPr lang="ja-JP" altLang="en-US" sz="12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049A57D-3D4D-4931-BFF1-A18A3E4C3953}"/>
              </a:ext>
            </a:extLst>
          </p:cNvPr>
          <p:cNvSpPr>
            <a:spLocks noGrp="1"/>
          </p:cNvSpPr>
          <p:nvPr>
            <p:ph type="title"/>
          </p:nvPr>
        </p:nvSpPr>
        <p:spPr/>
        <p:txBody>
          <a:bodyPr/>
          <a:lstStyle/>
          <a:p>
            <a:r>
              <a:rPr lang="ja-JP" altLang="en-US"/>
              <a:t>一次予防（健康教育）の限界</a:t>
            </a:r>
          </a:p>
        </p:txBody>
      </p:sp>
      <p:sp>
        <p:nvSpPr>
          <p:cNvPr id="28675" name="Rectangle 3">
            <a:extLst>
              <a:ext uri="{FF2B5EF4-FFF2-40B4-BE49-F238E27FC236}">
                <a16:creationId xmlns:a16="http://schemas.microsoft.com/office/drawing/2014/main" id="{433FD1F6-97EE-4022-8EA9-0C013712C931}"/>
              </a:ext>
            </a:extLst>
          </p:cNvPr>
          <p:cNvSpPr>
            <a:spLocks noGrp="1"/>
          </p:cNvSpPr>
          <p:nvPr>
            <p:ph type="body" idx="1"/>
          </p:nvPr>
        </p:nvSpPr>
        <p:spPr/>
        <p:txBody>
          <a:bodyPr/>
          <a:lstStyle/>
          <a:p>
            <a:pPr marL="0" indent="0">
              <a:buNone/>
            </a:pPr>
            <a:r>
              <a:rPr lang="ja-JP" altLang="en-US" dirty="0"/>
              <a:t>システマティックレビューにおいて</a:t>
            </a:r>
          </a:p>
          <a:p>
            <a:pPr marL="0" indent="0">
              <a:buNone/>
            </a:pPr>
            <a:r>
              <a:rPr lang="ja-JP" altLang="en-US" dirty="0"/>
              <a:t>・減塩指導：短期では血圧低下，長期では血圧低下もわずか．死亡率は下がらない</a:t>
            </a:r>
          </a:p>
          <a:p>
            <a:pPr marL="0" indent="0">
              <a:buNone/>
            </a:pPr>
            <a:r>
              <a:rPr lang="ja-JP" altLang="en-US" dirty="0"/>
              <a:t>・コレステロール摂取を減らす食事指導：心血管疾患の「発症」をわずかに抑制，「死亡」の低下は，ごく一部の患者層のみ．</a:t>
            </a:r>
          </a:p>
          <a:p>
            <a:pPr marL="0" indent="0">
              <a:buNone/>
            </a:pPr>
            <a:r>
              <a:rPr lang="ja-JP" altLang="en-US" dirty="0"/>
              <a:t>→リスクの低い一般集団には，税制や法規制の方が有効かもしれない．</a:t>
            </a:r>
          </a:p>
          <a:p>
            <a:pPr marL="0" indent="0">
              <a:buNone/>
            </a:pPr>
            <a:r>
              <a:rPr lang="ja-JP" altLang="en-US" sz="2400" dirty="0"/>
              <a:t>*近藤克則，健康格差社会，医学書院，</a:t>
            </a:r>
            <a:r>
              <a:rPr lang="en-US" altLang="ja-JP" sz="2400" dirty="0"/>
              <a:t>2005</a:t>
            </a:r>
            <a:r>
              <a:rPr lang="ja-JP" altLang="en-US" sz="2400" dirty="0"/>
              <a:t>．</a:t>
            </a:r>
          </a:p>
        </p:txBody>
      </p:sp>
      <p:sp>
        <p:nvSpPr>
          <p:cNvPr id="28676" name="スライド番号プレースホルダ 3">
            <a:extLst>
              <a:ext uri="{FF2B5EF4-FFF2-40B4-BE49-F238E27FC236}">
                <a16:creationId xmlns:a16="http://schemas.microsoft.com/office/drawing/2014/main" id="{742CAE0F-539F-49FD-BCAA-F299069A3F5D}"/>
              </a:ext>
            </a:extLst>
          </p:cNvPr>
          <p:cNvSpPr>
            <a:spLocks noGrp="1"/>
          </p:cNvSpPr>
          <p:nvPr>
            <p:ph type="sldNum" sz="quarter" idx="12"/>
          </p:nvPr>
        </p:nvSpPr>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fld id="{2B4DC863-1A41-417E-9A43-BE10C937BCB9}" type="slidenum">
              <a:rPr lang="ja-JP" altLang="en-US" smtClean="0"/>
              <a:pPr/>
              <a:t>16</a:t>
            </a:fld>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id="{BEFF527F-D59C-4FA1-91CD-5AF8FEEBF691}"/>
              </a:ext>
            </a:extLst>
          </p:cNvPr>
          <p:cNvSpPr>
            <a:spLocks noGrp="1"/>
          </p:cNvSpPr>
          <p:nvPr>
            <p:ph type="title"/>
          </p:nvPr>
        </p:nvSpPr>
        <p:spPr/>
        <p:txBody>
          <a:bodyPr/>
          <a:lstStyle/>
          <a:p>
            <a:pPr eaLnBrk="1" hangingPunct="1"/>
            <a:r>
              <a:rPr lang="en-US" altLang="ja-JP" dirty="0"/>
              <a:t>(5)</a:t>
            </a:r>
            <a:r>
              <a:rPr lang="ja-JP" altLang="en-US"/>
              <a:t>日本の雇用システム</a:t>
            </a:r>
          </a:p>
        </p:txBody>
      </p:sp>
      <p:sp>
        <p:nvSpPr>
          <p:cNvPr id="31747" name="コンテンツ プレースホルダー 2">
            <a:extLst>
              <a:ext uri="{FF2B5EF4-FFF2-40B4-BE49-F238E27FC236}">
                <a16:creationId xmlns:a16="http://schemas.microsoft.com/office/drawing/2014/main" id="{478AE281-FA49-4BE8-9781-13ECD4DA4342}"/>
              </a:ext>
            </a:extLst>
          </p:cNvPr>
          <p:cNvSpPr>
            <a:spLocks noGrp="1"/>
          </p:cNvSpPr>
          <p:nvPr>
            <p:ph idx="1"/>
          </p:nvPr>
        </p:nvSpPr>
        <p:spPr/>
        <p:txBody>
          <a:bodyPr/>
          <a:lstStyle/>
          <a:p>
            <a:pPr marL="0" indent="0" eaLnBrk="1" hangingPunct="1">
              <a:buFont typeface="Arial" panose="020B0604020202020204" pitchFamily="34" charset="0"/>
              <a:buNone/>
            </a:pPr>
            <a:r>
              <a:rPr lang="ja-JP" altLang="en-US" dirty="0"/>
              <a:t>・職務無限定性　業務・勤務地・労働時間が無限定</a:t>
            </a:r>
            <a:endParaRPr lang="en-US" altLang="ja-JP" dirty="0"/>
          </a:p>
          <a:p>
            <a:pPr marL="0" indent="0" eaLnBrk="1" hangingPunct="1">
              <a:buFont typeface="Arial" panose="020B0604020202020204" pitchFamily="34" charset="0"/>
              <a:buNone/>
            </a:pPr>
            <a:r>
              <a:rPr lang="ja-JP" altLang="en-US" dirty="0"/>
              <a:t>・終身雇用　生活給を政府ではなく、企業が保障</a:t>
            </a:r>
            <a:endParaRPr lang="en-US" altLang="ja-JP" dirty="0"/>
          </a:p>
          <a:p>
            <a:pPr marL="0" indent="0" eaLnBrk="1" hangingPunct="1">
              <a:buFont typeface="Arial" panose="020B0604020202020204" pitchFamily="34" charset="0"/>
              <a:buNone/>
            </a:pPr>
            <a:r>
              <a:rPr lang="ja-JP" altLang="en-US" dirty="0"/>
              <a:t>・職能資格制度　頻繁な異動により、直近の職に比較して、明らかに成果が劣る状況であっても、賃金維持を正当化するためのロジック。</a:t>
            </a:r>
            <a:endParaRPr lang="en-US" altLang="ja-JP" dirty="0"/>
          </a:p>
          <a:p>
            <a:pPr marL="0" indent="0" eaLnBrk="1" hangingPunct="1">
              <a:buFont typeface="Arial" panose="020B0604020202020204" pitchFamily="34" charset="0"/>
              <a:buNone/>
            </a:pPr>
            <a:r>
              <a:rPr lang="ja-JP" altLang="en-US" dirty="0"/>
              <a:t>→仕事の成果と賃金の対照が曖昧でも許容できる仕組みになっている。</a:t>
            </a:r>
          </a:p>
        </p:txBody>
      </p:sp>
      <p:sp>
        <p:nvSpPr>
          <p:cNvPr id="31748" name="スライド番号プレースホルダー 1">
            <a:extLst>
              <a:ext uri="{FF2B5EF4-FFF2-40B4-BE49-F238E27FC236}">
                <a16:creationId xmlns:a16="http://schemas.microsoft.com/office/drawing/2014/main" id="{6E41E860-DFED-4F26-B8FB-6ED6764F96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C01C66C-1C9F-40F0-B298-B3B52B2C42FA}" type="slidenum">
              <a:rPr lang="ja-JP" altLang="en-US" sz="1200" smtClean="0">
                <a:solidFill>
                  <a:srgbClr val="898989"/>
                </a:solidFill>
              </a:rPr>
              <a:pPr>
                <a:spcBef>
                  <a:spcPct val="0"/>
                </a:spcBef>
                <a:buFontTx/>
                <a:buNone/>
              </a:pPr>
              <a:t>17</a:t>
            </a:fld>
            <a:endParaRPr lang="ja-JP" altLang="en-US"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a:extLst>
              <a:ext uri="{FF2B5EF4-FFF2-40B4-BE49-F238E27FC236}">
                <a16:creationId xmlns:a16="http://schemas.microsoft.com/office/drawing/2014/main" id="{9733CB03-1C54-4891-AE7D-96201CF1BBD0}"/>
              </a:ext>
            </a:extLst>
          </p:cNvPr>
          <p:cNvSpPr>
            <a:spLocks noGrp="1"/>
          </p:cNvSpPr>
          <p:nvPr>
            <p:ph type="title"/>
          </p:nvPr>
        </p:nvSpPr>
        <p:spPr/>
        <p:txBody>
          <a:bodyPr/>
          <a:lstStyle/>
          <a:p>
            <a:r>
              <a:rPr lang="ja-JP" altLang="en-US"/>
              <a:t>雇用システムの比較</a:t>
            </a:r>
          </a:p>
        </p:txBody>
      </p:sp>
      <p:graphicFrame>
        <p:nvGraphicFramePr>
          <p:cNvPr id="5" name="コンテンツ プレースホルダ 4">
            <a:extLst>
              <a:ext uri="{FF2B5EF4-FFF2-40B4-BE49-F238E27FC236}">
                <a16:creationId xmlns:a16="http://schemas.microsoft.com/office/drawing/2014/main" id="{BA370F23-226F-43ED-90AD-FAC5F622D1D8}"/>
              </a:ext>
            </a:extLst>
          </p:cNvPr>
          <p:cNvGraphicFramePr>
            <a:graphicFrameLocks noGrp="1"/>
          </p:cNvGraphicFramePr>
          <p:nvPr>
            <p:ph idx="1"/>
            <p:extLst>
              <p:ext uri="{D42A27DB-BD31-4B8C-83A1-F6EECF244321}">
                <p14:modId xmlns:p14="http://schemas.microsoft.com/office/powerpoint/2010/main" val="2929927348"/>
              </p:ext>
            </p:extLst>
          </p:nvPr>
        </p:nvGraphicFramePr>
        <p:xfrm>
          <a:off x="609600" y="1341438"/>
          <a:ext cx="10972724" cy="4967882"/>
        </p:xfrm>
        <a:graphic>
          <a:graphicData uri="http://schemas.openxmlformats.org/drawingml/2006/table">
            <a:tbl>
              <a:tblPr/>
              <a:tblGrid>
                <a:gridCol w="5486400">
                  <a:extLst>
                    <a:ext uri="{9D8B030D-6E8A-4147-A177-3AD203B41FA5}">
                      <a16:colId xmlns:a16="http://schemas.microsoft.com/office/drawing/2014/main" val="20000"/>
                    </a:ext>
                  </a:extLst>
                </a:gridCol>
                <a:gridCol w="5486324">
                  <a:extLst>
                    <a:ext uri="{9D8B030D-6E8A-4147-A177-3AD203B41FA5}">
                      <a16:colId xmlns:a16="http://schemas.microsoft.com/office/drawing/2014/main" val="20001"/>
                    </a:ext>
                  </a:extLst>
                </a:gridCol>
              </a:tblGrid>
              <a:tr h="94373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rPr>
                        <a:t>欧米</a:t>
                      </a:r>
                    </a:p>
                  </a:txBody>
                  <a:tcPr marL="92160" marR="92160" marT="45690" marB="45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日本 </a:t>
                      </a:r>
                    </a:p>
                  </a:txBody>
                  <a:tcPr marL="9600" marR="9600" marT="9521"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24149">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特定の業務を</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遂行するために雇用</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職務給</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あくまでも取引関係</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労務供給者と受給者</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2160" marR="92160" marT="45690" marB="45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業務特定無し</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勤務地特定無し</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労働時間特定無し*</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t>
                      </a:r>
                      <a:r>
                        <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36</a:t>
                      </a: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協定下にて）</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職能給（能力主義）</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社員、入社</a:t>
                      </a:r>
                    </a:p>
                  </a:txBody>
                  <a:tcPr marL="9600" marR="9600" marT="9521"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32782" name="スライド番号プレースホルダー 1">
            <a:extLst>
              <a:ext uri="{FF2B5EF4-FFF2-40B4-BE49-F238E27FC236}">
                <a16:creationId xmlns:a16="http://schemas.microsoft.com/office/drawing/2014/main" id="{9762E43D-45E9-4A92-930E-181345D14E67}"/>
              </a:ext>
            </a:extLst>
          </p:cNvPr>
          <p:cNvSpPr>
            <a:spLocks noGrp="1"/>
          </p:cNvSpPr>
          <p:nvPr>
            <p:ph type="sldNum" sz="quarter" idx="12"/>
          </p:nvPr>
        </p:nvSpPr>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fld id="{82D57733-A8E2-4BA6-90EB-B37E4D55874E}" type="slidenum">
              <a:rPr lang="ja-JP" altLang="en-US" smtClean="0"/>
              <a:pPr/>
              <a:t>18</a:t>
            </a:fld>
            <a:endParaRPr lang="ja-JP" altLang="en-US"/>
          </a:p>
        </p:txBody>
      </p:sp>
      <p:sp>
        <p:nvSpPr>
          <p:cNvPr id="32783" name="テキスト ボックス 1">
            <a:extLst>
              <a:ext uri="{FF2B5EF4-FFF2-40B4-BE49-F238E27FC236}">
                <a16:creationId xmlns:a16="http://schemas.microsoft.com/office/drawing/2014/main" id="{346720C0-2652-470D-AE70-FCE1411A1E3B}"/>
              </a:ext>
            </a:extLst>
          </p:cNvPr>
          <p:cNvSpPr txBox="1">
            <a:spLocks noChangeArrowheads="1"/>
          </p:cNvSpPr>
          <p:nvPr/>
        </p:nvSpPr>
        <p:spPr bwMode="auto">
          <a:xfrm>
            <a:off x="1559496" y="6398418"/>
            <a:ext cx="4241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t>濱口桂一郎，日本の雇用と労働法，</a:t>
            </a:r>
            <a:r>
              <a:rPr lang="en-US" altLang="ja-JP" sz="1800" dirty="0"/>
              <a:t>2011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a:extLst>
              <a:ext uri="{FF2B5EF4-FFF2-40B4-BE49-F238E27FC236}">
                <a16:creationId xmlns:a16="http://schemas.microsoft.com/office/drawing/2014/main" id="{0D9029B3-64BB-4194-866A-E8D33B2D3813}"/>
              </a:ext>
            </a:extLst>
          </p:cNvPr>
          <p:cNvSpPr>
            <a:spLocks noGrp="1"/>
          </p:cNvSpPr>
          <p:nvPr>
            <p:ph type="title"/>
          </p:nvPr>
        </p:nvSpPr>
        <p:spPr/>
        <p:txBody>
          <a:bodyPr/>
          <a:lstStyle/>
          <a:p>
            <a:pPr eaLnBrk="1" hangingPunct="1"/>
            <a:r>
              <a:rPr lang="ja-JP" altLang="en-US"/>
              <a:t>昇給事由の比較</a:t>
            </a:r>
          </a:p>
        </p:txBody>
      </p:sp>
      <p:graphicFrame>
        <p:nvGraphicFramePr>
          <p:cNvPr id="5" name="コンテンツ プレースホルダ 4">
            <a:extLst>
              <a:ext uri="{FF2B5EF4-FFF2-40B4-BE49-F238E27FC236}">
                <a16:creationId xmlns:a16="http://schemas.microsoft.com/office/drawing/2014/main" id="{B19EE9F9-ADE3-49BB-83A7-19496A9707EB}"/>
              </a:ext>
            </a:extLst>
          </p:cNvPr>
          <p:cNvGraphicFramePr>
            <a:graphicFrameLocks noGrp="1"/>
          </p:cNvGraphicFramePr>
          <p:nvPr>
            <p:ph idx="1"/>
            <p:extLst>
              <p:ext uri="{D42A27DB-BD31-4B8C-83A1-F6EECF244321}">
                <p14:modId xmlns:p14="http://schemas.microsoft.com/office/powerpoint/2010/main" val="1689717728"/>
              </p:ext>
            </p:extLst>
          </p:nvPr>
        </p:nvGraphicFramePr>
        <p:xfrm>
          <a:off x="609600" y="1341438"/>
          <a:ext cx="10972800" cy="4641850"/>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ジョブ型</a:t>
                      </a:r>
                    </a:p>
                  </a:txBody>
                  <a:tcPr marL="115884" marR="1158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メンバーシップ型 </a:t>
                      </a:r>
                    </a:p>
                  </a:txBody>
                  <a:tcPr marL="12071" marR="12071"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052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成果</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ブルーカラー昇給無し</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職務と技能水準で決定</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115884" marR="1158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職務を遂行する能力</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職務への意欲、努力</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→主観的</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結局、企業への忠誠心</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12071" marR="12071"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34830" name="スライド番号プレースホルダー 1">
            <a:extLst>
              <a:ext uri="{FF2B5EF4-FFF2-40B4-BE49-F238E27FC236}">
                <a16:creationId xmlns:a16="http://schemas.microsoft.com/office/drawing/2014/main" id="{E7A48C62-463A-4616-AE64-92AC9F8130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F8B793D-B747-4B7A-B898-C8471EEB10AB}" type="slidenum">
              <a:rPr lang="ja-JP" altLang="en-US" sz="1200" smtClean="0">
                <a:solidFill>
                  <a:srgbClr val="898989"/>
                </a:solidFill>
              </a:rPr>
              <a:pPr>
                <a:spcBef>
                  <a:spcPct val="0"/>
                </a:spcBef>
                <a:buFontTx/>
                <a:buNone/>
              </a:pPr>
              <a:t>19</a:t>
            </a:fld>
            <a:endParaRPr lang="ja-JP" altLang="en-US" sz="1200">
              <a:solidFill>
                <a:srgbClr val="898989"/>
              </a:solidFill>
            </a:endParaRPr>
          </a:p>
        </p:txBody>
      </p:sp>
      <p:sp>
        <p:nvSpPr>
          <p:cNvPr id="34831" name="テキスト ボックス 1">
            <a:extLst>
              <a:ext uri="{FF2B5EF4-FFF2-40B4-BE49-F238E27FC236}">
                <a16:creationId xmlns:a16="http://schemas.microsoft.com/office/drawing/2014/main" id="{2305E94B-CFE8-4198-B083-0964A177D468}"/>
              </a:ext>
            </a:extLst>
          </p:cNvPr>
          <p:cNvSpPr txBox="1">
            <a:spLocks noChangeArrowheads="1"/>
          </p:cNvSpPr>
          <p:nvPr/>
        </p:nvSpPr>
        <p:spPr bwMode="auto">
          <a:xfrm>
            <a:off x="1559496" y="6309320"/>
            <a:ext cx="4137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t>濱口桂一郎，日本の雇用と労働法，</a:t>
            </a:r>
            <a:r>
              <a:rPr lang="en-US" altLang="ja-JP" sz="1800" dirty="0"/>
              <a:t>2011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角丸四角形 14">
            <a:extLst>
              <a:ext uri="{FF2B5EF4-FFF2-40B4-BE49-F238E27FC236}">
                <a16:creationId xmlns:a16="http://schemas.microsoft.com/office/drawing/2014/main" id="{10CACBE4-F503-4916-AC1C-83076DC4A71A}"/>
              </a:ext>
            </a:extLst>
          </p:cNvPr>
          <p:cNvSpPr>
            <a:spLocks noChangeArrowheads="1"/>
          </p:cNvSpPr>
          <p:nvPr/>
        </p:nvSpPr>
        <p:spPr bwMode="auto">
          <a:xfrm>
            <a:off x="609599" y="1417638"/>
            <a:ext cx="10670977" cy="1919287"/>
          </a:xfrm>
          <a:prstGeom prst="roundRect">
            <a:avLst>
              <a:gd name="adj" fmla="val 16667"/>
            </a:avLst>
          </a:prstGeom>
          <a:ln w="50800">
            <a:solidFill>
              <a:srgbClr val="4A7EBB"/>
            </a:solidFill>
            <a:round/>
            <a:headEnd/>
            <a:tailEnd/>
          </a:ln>
          <a:effectLst>
            <a:outerShdw blurRad="40000" dist="23000" dir="5400000" rotWithShape="0">
              <a:srgbClr val="808080">
                <a:alpha val="34998"/>
              </a:srgbClr>
            </a:outerShdw>
          </a:effectLst>
        </p:spPr>
        <p:txBody>
          <a:bodyPr anchor="ctr"/>
          <a:lstStyle/>
          <a:p>
            <a:pPr algn="ctr" eaLnBrk="1" hangingPunct="1">
              <a:defRPr/>
            </a:pPr>
            <a:endParaRPr lang="ja-JP" altLang="en-US">
              <a:solidFill>
                <a:schemeClr val="lt1"/>
              </a:solidFill>
              <a:latin typeface="+mn-lt"/>
              <a:ea typeface="+mn-ea"/>
            </a:endParaRPr>
          </a:p>
        </p:txBody>
      </p:sp>
      <p:sp>
        <p:nvSpPr>
          <p:cNvPr id="5123" name="タイトル 1">
            <a:extLst>
              <a:ext uri="{FF2B5EF4-FFF2-40B4-BE49-F238E27FC236}">
                <a16:creationId xmlns:a16="http://schemas.microsoft.com/office/drawing/2014/main" id="{47587372-AAC9-438A-B17D-EE385AEBBBCE}"/>
              </a:ext>
            </a:extLst>
          </p:cNvPr>
          <p:cNvSpPr>
            <a:spLocks noGrp="1"/>
          </p:cNvSpPr>
          <p:nvPr>
            <p:ph type="title"/>
          </p:nvPr>
        </p:nvSpPr>
        <p:spPr/>
        <p:txBody>
          <a:bodyPr/>
          <a:lstStyle/>
          <a:p>
            <a:r>
              <a:rPr lang="ja-JP" altLang="en-US" dirty="0"/>
              <a:t>これは教えられません</a:t>
            </a:r>
          </a:p>
        </p:txBody>
      </p:sp>
      <p:sp>
        <p:nvSpPr>
          <p:cNvPr id="5124" name="コンテンツ プレースホルダー 2">
            <a:extLst>
              <a:ext uri="{FF2B5EF4-FFF2-40B4-BE49-F238E27FC236}">
                <a16:creationId xmlns:a16="http://schemas.microsoft.com/office/drawing/2014/main" id="{68AF8DFC-C048-48CA-A7EC-C18A57867155}"/>
              </a:ext>
            </a:extLst>
          </p:cNvPr>
          <p:cNvSpPr>
            <a:spLocks noGrp="1"/>
          </p:cNvSpPr>
          <p:nvPr>
            <p:ph idx="1"/>
          </p:nvPr>
        </p:nvSpPr>
        <p:spPr/>
        <p:txBody>
          <a:bodyPr/>
          <a:lstStyle/>
          <a:p>
            <a:endParaRPr lang="ja-JP" altLang="en-US" dirty="0"/>
          </a:p>
        </p:txBody>
      </p:sp>
      <p:sp>
        <p:nvSpPr>
          <p:cNvPr id="4" name="角丸四角形 3">
            <a:extLst>
              <a:ext uri="{FF2B5EF4-FFF2-40B4-BE49-F238E27FC236}">
                <a16:creationId xmlns:a16="http://schemas.microsoft.com/office/drawing/2014/main" id="{B3549BC6-7013-461F-AB89-15F066D90831}"/>
              </a:ext>
            </a:extLst>
          </p:cNvPr>
          <p:cNvSpPr>
            <a:spLocks noChangeArrowheads="1"/>
          </p:cNvSpPr>
          <p:nvPr/>
        </p:nvSpPr>
        <p:spPr bwMode="auto">
          <a:xfrm>
            <a:off x="860716" y="3013075"/>
            <a:ext cx="1800000" cy="3113088"/>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3600" dirty="0">
                <a:solidFill>
                  <a:schemeClr val="lt1"/>
                </a:solidFill>
                <a:latin typeface="+mn-lt"/>
                <a:ea typeface="+mn-ea"/>
              </a:rPr>
              <a:t>精神科</a:t>
            </a:r>
          </a:p>
        </p:txBody>
      </p:sp>
      <p:sp>
        <p:nvSpPr>
          <p:cNvPr id="5" name="角丸四角形 4">
            <a:extLst>
              <a:ext uri="{FF2B5EF4-FFF2-40B4-BE49-F238E27FC236}">
                <a16:creationId xmlns:a16="http://schemas.microsoft.com/office/drawing/2014/main" id="{35672ACE-9D7D-4667-A036-944BBE1BBB61}"/>
              </a:ext>
            </a:extLst>
          </p:cNvPr>
          <p:cNvSpPr>
            <a:spLocks noChangeArrowheads="1"/>
          </p:cNvSpPr>
          <p:nvPr/>
        </p:nvSpPr>
        <p:spPr bwMode="auto">
          <a:xfrm>
            <a:off x="2957820" y="3013075"/>
            <a:ext cx="1800000" cy="3113088"/>
          </a:xfrm>
          <a:prstGeom prst="roundRect">
            <a:avLst>
              <a:gd name="adj" fmla="val 16667"/>
            </a:avLst>
          </a:prstGeom>
          <a:solidFill>
            <a:srgbClr val="FF66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3600" dirty="0">
                <a:solidFill>
                  <a:schemeClr val="lt1"/>
                </a:solidFill>
                <a:latin typeface="+mn-lt"/>
                <a:ea typeface="+mn-ea"/>
              </a:rPr>
              <a:t>腫瘍</a:t>
            </a:r>
            <a:endParaRPr lang="en-US" altLang="ja-JP" sz="3600" dirty="0">
              <a:solidFill>
                <a:schemeClr val="lt1"/>
              </a:solidFill>
              <a:latin typeface="+mn-lt"/>
              <a:ea typeface="+mn-ea"/>
            </a:endParaRPr>
          </a:p>
          <a:p>
            <a:pPr algn="ctr" eaLnBrk="1" hangingPunct="1">
              <a:defRPr/>
            </a:pPr>
            <a:r>
              <a:rPr lang="ja-JP" altLang="en-US" sz="3600" dirty="0">
                <a:solidFill>
                  <a:schemeClr val="lt1"/>
                </a:solidFill>
                <a:latin typeface="+mn-lt"/>
                <a:ea typeface="+mn-ea"/>
              </a:rPr>
              <a:t>内科</a:t>
            </a:r>
            <a:endParaRPr lang="en-US" altLang="ja-JP" sz="3600" dirty="0">
              <a:solidFill>
                <a:schemeClr val="lt1"/>
              </a:solidFill>
              <a:latin typeface="+mn-lt"/>
              <a:ea typeface="+mn-ea"/>
            </a:endParaRPr>
          </a:p>
          <a:p>
            <a:pPr algn="ctr" eaLnBrk="1" hangingPunct="1">
              <a:defRPr/>
            </a:pPr>
            <a:endParaRPr lang="en-US" altLang="ja-JP" sz="3600" dirty="0">
              <a:solidFill>
                <a:schemeClr val="lt1"/>
              </a:solidFill>
              <a:latin typeface="+mn-lt"/>
              <a:ea typeface="+mn-ea"/>
            </a:endParaRPr>
          </a:p>
          <a:p>
            <a:pPr algn="ctr" eaLnBrk="1" hangingPunct="1">
              <a:defRPr/>
            </a:pPr>
            <a:r>
              <a:rPr lang="ja-JP" altLang="en-US" sz="3600" dirty="0">
                <a:solidFill>
                  <a:schemeClr val="lt1"/>
                </a:solidFill>
                <a:latin typeface="+mn-lt"/>
                <a:ea typeface="+mn-ea"/>
              </a:rPr>
              <a:t>腫瘍</a:t>
            </a:r>
            <a:endParaRPr lang="en-US" altLang="ja-JP" sz="3600" dirty="0">
              <a:solidFill>
                <a:schemeClr val="lt1"/>
              </a:solidFill>
              <a:latin typeface="+mn-lt"/>
              <a:ea typeface="+mn-ea"/>
            </a:endParaRPr>
          </a:p>
          <a:p>
            <a:pPr algn="ctr" eaLnBrk="1" hangingPunct="1">
              <a:defRPr/>
            </a:pPr>
            <a:r>
              <a:rPr lang="ja-JP" altLang="en-US" sz="3600" dirty="0">
                <a:solidFill>
                  <a:schemeClr val="lt1"/>
                </a:solidFill>
                <a:latin typeface="+mn-lt"/>
                <a:ea typeface="+mn-ea"/>
              </a:rPr>
              <a:t>外科</a:t>
            </a:r>
          </a:p>
        </p:txBody>
      </p:sp>
      <p:sp>
        <p:nvSpPr>
          <p:cNvPr id="6" name="角丸四角形 5">
            <a:extLst>
              <a:ext uri="{FF2B5EF4-FFF2-40B4-BE49-F238E27FC236}">
                <a16:creationId xmlns:a16="http://schemas.microsoft.com/office/drawing/2014/main" id="{C8DEC4CA-FE02-4024-B3DB-12B337909580}"/>
              </a:ext>
            </a:extLst>
          </p:cNvPr>
          <p:cNvSpPr>
            <a:spLocks noChangeArrowheads="1"/>
          </p:cNvSpPr>
          <p:nvPr/>
        </p:nvSpPr>
        <p:spPr bwMode="auto">
          <a:xfrm>
            <a:off x="5054924" y="3013075"/>
            <a:ext cx="1800000" cy="3113088"/>
          </a:xfrm>
          <a:prstGeom prst="roundRect">
            <a:avLst>
              <a:gd name="adj" fmla="val 16667"/>
            </a:avLst>
          </a:prstGeom>
          <a:solidFill>
            <a:srgbClr val="C3D69B"/>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3600" dirty="0">
                <a:solidFill>
                  <a:schemeClr val="lt1"/>
                </a:solidFill>
                <a:latin typeface="+mn-lt"/>
                <a:ea typeface="+mn-ea"/>
              </a:rPr>
              <a:t>整形</a:t>
            </a:r>
            <a:endParaRPr lang="en-US" altLang="ja-JP" sz="3600" dirty="0">
              <a:solidFill>
                <a:schemeClr val="lt1"/>
              </a:solidFill>
              <a:latin typeface="+mn-lt"/>
              <a:ea typeface="+mn-ea"/>
            </a:endParaRPr>
          </a:p>
          <a:p>
            <a:pPr algn="ctr" eaLnBrk="1" hangingPunct="1">
              <a:defRPr/>
            </a:pPr>
            <a:r>
              <a:rPr lang="ja-JP" altLang="en-US" sz="3600" dirty="0">
                <a:solidFill>
                  <a:schemeClr val="lt1"/>
                </a:solidFill>
                <a:latin typeface="+mn-lt"/>
                <a:ea typeface="+mn-ea"/>
              </a:rPr>
              <a:t>外科</a:t>
            </a:r>
          </a:p>
        </p:txBody>
      </p:sp>
      <p:sp>
        <p:nvSpPr>
          <p:cNvPr id="8" name="角丸四角形 7">
            <a:extLst>
              <a:ext uri="{FF2B5EF4-FFF2-40B4-BE49-F238E27FC236}">
                <a16:creationId xmlns:a16="http://schemas.microsoft.com/office/drawing/2014/main" id="{F4BC78B7-5639-4992-A2B0-0050F7E65865}"/>
              </a:ext>
            </a:extLst>
          </p:cNvPr>
          <p:cNvSpPr>
            <a:spLocks noChangeArrowheads="1"/>
          </p:cNvSpPr>
          <p:nvPr/>
        </p:nvSpPr>
        <p:spPr bwMode="auto">
          <a:xfrm>
            <a:off x="7152028" y="3013075"/>
            <a:ext cx="1800000" cy="3113088"/>
          </a:xfrm>
          <a:prstGeom prst="roundRect">
            <a:avLst>
              <a:gd name="adj" fmla="val 16667"/>
            </a:avLst>
          </a:prstGeom>
          <a:solidFill>
            <a:srgbClr val="00009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3600" dirty="0">
                <a:solidFill>
                  <a:schemeClr val="lt1"/>
                </a:solidFill>
                <a:latin typeface="+mn-lt"/>
                <a:ea typeface="+mn-ea"/>
              </a:rPr>
              <a:t>皮膚科</a:t>
            </a:r>
          </a:p>
        </p:txBody>
      </p:sp>
      <p:sp>
        <p:nvSpPr>
          <p:cNvPr id="9" name="角丸四角形 8">
            <a:extLst>
              <a:ext uri="{FF2B5EF4-FFF2-40B4-BE49-F238E27FC236}">
                <a16:creationId xmlns:a16="http://schemas.microsoft.com/office/drawing/2014/main" id="{7A497B25-0922-4347-9BFA-CF63703B7E2C}"/>
              </a:ext>
            </a:extLst>
          </p:cNvPr>
          <p:cNvSpPr>
            <a:spLocks noChangeArrowheads="1"/>
          </p:cNvSpPr>
          <p:nvPr/>
        </p:nvSpPr>
        <p:spPr bwMode="auto">
          <a:xfrm>
            <a:off x="9249130" y="3013075"/>
            <a:ext cx="1800000" cy="3113088"/>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3600" dirty="0">
                <a:solidFill>
                  <a:schemeClr val="lt1"/>
                </a:solidFill>
                <a:latin typeface="+mn-lt"/>
                <a:ea typeface="+mn-ea"/>
              </a:rPr>
              <a:t>呼吸器科</a:t>
            </a:r>
          </a:p>
        </p:txBody>
      </p:sp>
      <p:sp>
        <p:nvSpPr>
          <p:cNvPr id="10" name="片側の 2 つの角を切り取った四角形 9">
            <a:extLst>
              <a:ext uri="{FF2B5EF4-FFF2-40B4-BE49-F238E27FC236}">
                <a16:creationId xmlns:a16="http://schemas.microsoft.com/office/drawing/2014/main" id="{FA0DB078-1184-4638-AB70-BEAF3C642097}"/>
              </a:ext>
            </a:extLst>
          </p:cNvPr>
          <p:cNvSpPr>
            <a:spLocks/>
          </p:cNvSpPr>
          <p:nvPr/>
        </p:nvSpPr>
        <p:spPr bwMode="auto">
          <a:xfrm>
            <a:off x="859557" y="1860548"/>
            <a:ext cx="1800000" cy="1152525"/>
          </a:xfrm>
          <a:custGeom>
            <a:avLst/>
            <a:gdLst>
              <a:gd name="T0" fmla="*/ 189710 w 1138238"/>
              <a:gd name="T1" fmla="*/ 0 h 1152525"/>
              <a:gd name="T2" fmla="*/ 948528 w 1138238"/>
              <a:gd name="T3" fmla="*/ 0 h 1152525"/>
              <a:gd name="T4" fmla="*/ 1138238 w 1138238"/>
              <a:gd name="T5" fmla="*/ 189710 h 1152525"/>
              <a:gd name="T6" fmla="*/ 1138238 w 1138238"/>
              <a:gd name="T7" fmla="*/ 1152525 h 1152525"/>
              <a:gd name="T8" fmla="*/ 1138238 w 1138238"/>
              <a:gd name="T9" fmla="*/ 1152525 h 1152525"/>
              <a:gd name="T10" fmla="*/ 0 w 1138238"/>
              <a:gd name="T11" fmla="*/ 1152525 h 1152525"/>
              <a:gd name="T12" fmla="*/ 0 w 1138238"/>
              <a:gd name="T13" fmla="*/ 1152525 h 1152525"/>
              <a:gd name="T14" fmla="*/ 0 w 1138238"/>
              <a:gd name="T15" fmla="*/ 189710 h 1152525"/>
              <a:gd name="T16" fmla="*/ 189710 w 1138238"/>
              <a:gd name="T17" fmla="*/ 0 h 1152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8238"/>
              <a:gd name="T28" fmla="*/ 0 h 1152525"/>
              <a:gd name="T29" fmla="*/ 1138238 w 1138238"/>
              <a:gd name="T30" fmla="*/ 1152525 h 1152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8238" h="1152525">
                <a:moveTo>
                  <a:pt x="189710" y="0"/>
                </a:moveTo>
                <a:lnTo>
                  <a:pt x="948528" y="0"/>
                </a:lnTo>
                <a:lnTo>
                  <a:pt x="1138238" y="189710"/>
                </a:lnTo>
                <a:lnTo>
                  <a:pt x="1138238" y="1152525"/>
                </a:lnTo>
                <a:lnTo>
                  <a:pt x="0" y="1152525"/>
                </a:lnTo>
                <a:lnTo>
                  <a:pt x="0" y="189710"/>
                </a:lnTo>
                <a:lnTo>
                  <a:pt x="189710" y="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2800" dirty="0">
                <a:solidFill>
                  <a:schemeClr val="lt1"/>
                </a:solidFill>
                <a:latin typeface="+mn-lt"/>
                <a:ea typeface="+mn-ea"/>
              </a:rPr>
              <a:t>精神科</a:t>
            </a:r>
            <a:endParaRPr lang="en-US" altLang="ja-JP" sz="2800" dirty="0">
              <a:solidFill>
                <a:schemeClr val="lt1"/>
              </a:solidFill>
              <a:latin typeface="+mn-lt"/>
              <a:ea typeface="+mn-ea"/>
            </a:endParaRPr>
          </a:p>
          <a:p>
            <a:pPr algn="ctr" eaLnBrk="1" hangingPunct="1">
              <a:defRPr/>
            </a:pPr>
            <a:r>
              <a:rPr lang="ja-JP" altLang="en-US" sz="2800" dirty="0">
                <a:solidFill>
                  <a:schemeClr val="lt1"/>
                </a:solidFill>
                <a:latin typeface="+mn-lt"/>
                <a:ea typeface="+mn-ea"/>
              </a:rPr>
              <a:t>産業医</a:t>
            </a:r>
            <a:endParaRPr lang="en-US" altLang="ja-JP" sz="2800" dirty="0">
              <a:solidFill>
                <a:schemeClr val="lt1"/>
              </a:solidFill>
              <a:latin typeface="+mn-lt"/>
              <a:ea typeface="+mn-ea"/>
            </a:endParaRPr>
          </a:p>
        </p:txBody>
      </p:sp>
      <p:sp>
        <p:nvSpPr>
          <p:cNvPr id="11" name="片側の 2 つの角を切り取った四角形 10">
            <a:extLst>
              <a:ext uri="{FF2B5EF4-FFF2-40B4-BE49-F238E27FC236}">
                <a16:creationId xmlns:a16="http://schemas.microsoft.com/office/drawing/2014/main" id="{3C616D0F-509C-4684-BCF0-0BEAA5DFA28C}"/>
              </a:ext>
            </a:extLst>
          </p:cNvPr>
          <p:cNvSpPr>
            <a:spLocks/>
          </p:cNvSpPr>
          <p:nvPr/>
        </p:nvSpPr>
        <p:spPr bwMode="auto">
          <a:xfrm>
            <a:off x="2959668" y="1860550"/>
            <a:ext cx="1800000" cy="1152525"/>
          </a:xfrm>
          <a:custGeom>
            <a:avLst/>
            <a:gdLst>
              <a:gd name="T0" fmla="*/ 189710 w 1138237"/>
              <a:gd name="T1" fmla="*/ 0 h 1152525"/>
              <a:gd name="T2" fmla="*/ 948527 w 1138237"/>
              <a:gd name="T3" fmla="*/ 0 h 1152525"/>
              <a:gd name="T4" fmla="*/ 1138237 w 1138237"/>
              <a:gd name="T5" fmla="*/ 189710 h 1152525"/>
              <a:gd name="T6" fmla="*/ 1138237 w 1138237"/>
              <a:gd name="T7" fmla="*/ 1152525 h 1152525"/>
              <a:gd name="T8" fmla="*/ 1138237 w 1138237"/>
              <a:gd name="T9" fmla="*/ 1152525 h 1152525"/>
              <a:gd name="T10" fmla="*/ 0 w 1138237"/>
              <a:gd name="T11" fmla="*/ 1152525 h 1152525"/>
              <a:gd name="T12" fmla="*/ 0 w 1138237"/>
              <a:gd name="T13" fmla="*/ 1152525 h 1152525"/>
              <a:gd name="T14" fmla="*/ 0 w 1138237"/>
              <a:gd name="T15" fmla="*/ 189710 h 1152525"/>
              <a:gd name="T16" fmla="*/ 189710 w 1138237"/>
              <a:gd name="T17" fmla="*/ 0 h 1152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8237"/>
              <a:gd name="T28" fmla="*/ 0 h 1152525"/>
              <a:gd name="T29" fmla="*/ 1138237 w 1138237"/>
              <a:gd name="T30" fmla="*/ 1152525 h 1152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8237" h="1152525">
                <a:moveTo>
                  <a:pt x="189710" y="0"/>
                </a:moveTo>
                <a:lnTo>
                  <a:pt x="948527" y="0"/>
                </a:lnTo>
                <a:lnTo>
                  <a:pt x="1138237" y="189710"/>
                </a:lnTo>
                <a:lnTo>
                  <a:pt x="1138237" y="1152525"/>
                </a:lnTo>
                <a:lnTo>
                  <a:pt x="0" y="1152525"/>
                </a:lnTo>
                <a:lnTo>
                  <a:pt x="0" y="189710"/>
                </a:lnTo>
                <a:lnTo>
                  <a:pt x="189710" y="0"/>
                </a:lnTo>
                <a:close/>
              </a:path>
            </a:pathLst>
          </a:custGeom>
          <a:solidFill>
            <a:srgbClr val="FF660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2800" dirty="0">
                <a:solidFill>
                  <a:schemeClr val="lt1"/>
                </a:solidFill>
                <a:latin typeface="+mn-lt"/>
                <a:ea typeface="+mn-ea"/>
              </a:rPr>
              <a:t>がんの</a:t>
            </a:r>
            <a:endParaRPr lang="en-US" altLang="ja-JP" sz="2800" dirty="0">
              <a:solidFill>
                <a:schemeClr val="lt1"/>
              </a:solidFill>
              <a:latin typeface="+mn-lt"/>
              <a:ea typeface="+mn-ea"/>
            </a:endParaRPr>
          </a:p>
          <a:p>
            <a:pPr algn="ctr" eaLnBrk="1" hangingPunct="1">
              <a:defRPr/>
            </a:pPr>
            <a:r>
              <a:rPr lang="ja-JP" altLang="en-US" sz="2800" dirty="0">
                <a:solidFill>
                  <a:schemeClr val="lt1"/>
                </a:solidFill>
                <a:latin typeface="+mn-lt"/>
                <a:ea typeface="+mn-ea"/>
              </a:rPr>
              <a:t>産業医</a:t>
            </a:r>
            <a:endParaRPr lang="en-US" altLang="ja-JP" sz="2800" dirty="0">
              <a:solidFill>
                <a:schemeClr val="lt1"/>
              </a:solidFill>
              <a:latin typeface="+mn-lt"/>
              <a:ea typeface="+mn-ea"/>
            </a:endParaRPr>
          </a:p>
        </p:txBody>
      </p:sp>
      <p:sp>
        <p:nvSpPr>
          <p:cNvPr id="12" name="片側の 2 つの角を切り取った四角形 11">
            <a:extLst>
              <a:ext uri="{FF2B5EF4-FFF2-40B4-BE49-F238E27FC236}">
                <a16:creationId xmlns:a16="http://schemas.microsoft.com/office/drawing/2014/main" id="{D4CF0AC0-0DC7-4785-B3FA-7A5D301DEA3A}"/>
              </a:ext>
            </a:extLst>
          </p:cNvPr>
          <p:cNvSpPr>
            <a:spLocks/>
          </p:cNvSpPr>
          <p:nvPr/>
        </p:nvSpPr>
        <p:spPr bwMode="auto">
          <a:xfrm>
            <a:off x="5059779" y="1860550"/>
            <a:ext cx="1800000" cy="1152525"/>
          </a:xfrm>
          <a:custGeom>
            <a:avLst/>
            <a:gdLst>
              <a:gd name="T0" fmla="*/ 189445 w 1136650"/>
              <a:gd name="T1" fmla="*/ 0 h 1152525"/>
              <a:gd name="T2" fmla="*/ 947205 w 1136650"/>
              <a:gd name="T3" fmla="*/ 0 h 1152525"/>
              <a:gd name="T4" fmla="*/ 1136650 w 1136650"/>
              <a:gd name="T5" fmla="*/ 189445 h 1152525"/>
              <a:gd name="T6" fmla="*/ 1136650 w 1136650"/>
              <a:gd name="T7" fmla="*/ 1152525 h 1152525"/>
              <a:gd name="T8" fmla="*/ 1136650 w 1136650"/>
              <a:gd name="T9" fmla="*/ 1152525 h 1152525"/>
              <a:gd name="T10" fmla="*/ 0 w 1136650"/>
              <a:gd name="T11" fmla="*/ 1152525 h 1152525"/>
              <a:gd name="T12" fmla="*/ 0 w 1136650"/>
              <a:gd name="T13" fmla="*/ 1152525 h 1152525"/>
              <a:gd name="T14" fmla="*/ 0 w 1136650"/>
              <a:gd name="T15" fmla="*/ 189445 h 1152525"/>
              <a:gd name="T16" fmla="*/ 189445 w 1136650"/>
              <a:gd name="T17" fmla="*/ 0 h 1152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6650"/>
              <a:gd name="T28" fmla="*/ 0 h 1152525"/>
              <a:gd name="T29" fmla="*/ 1136650 w 1136650"/>
              <a:gd name="T30" fmla="*/ 1152525 h 1152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6650" h="1152525">
                <a:moveTo>
                  <a:pt x="189445" y="0"/>
                </a:moveTo>
                <a:lnTo>
                  <a:pt x="947205" y="0"/>
                </a:lnTo>
                <a:lnTo>
                  <a:pt x="1136650" y="189445"/>
                </a:lnTo>
                <a:lnTo>
                  <a:pt x="1136650" y="1152525"/>
                </a:lnTo>
                <a:lnTo>
                  <a:pt x="0" y="1152525"/>
                </a:lnTo>
                <a:lnTo>
                  <a:pt x="0" y="189445"/>
                </a:lnTo>
                <a:lnTo>
                  <a:pt x="189445" y="0"/>
                </a:lnTo>
                <a:close/>
              </a:path>
            </a:pathLst>
          </a:custGeom>
          <a:solidFill>
            <a:srgbClr val="C3D69B"/>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2800" dirty="0">
                <a:solidFill>
                  <a:schemeClr val="lt1"/>
                </a:solidFill>
                <a:latin typeface="+mn-lt"/>
                <a:ea typeface="+mn-ea"/>
              </a:rPr>
              <a:t>腰痛</a:t>
            </a:r>
            <a:endParaRPr lang="en-US" altLang="ja-JP" sz="2800" dirty="0">
              <a:solidFill>
                <a:schemeClr val="lt1"/>
              </a:solidFill>
              <a:latin typeface="+mn-lt"/>
              <a:ea typeface="+mn-ea"/>
            </a:endParaRPr>
          </a:p>
          <a:p>
            <a:pPr algn="ctr" eaLnBrk="1" hangingPunct="1">
              <a:defRPr/>
            </a:pPr>
            <a:r>
              <a:rPr lang="ja-JP" altLang="en-US" sz="2800" dirty="0">
                <a:solidFill>
                  <a:schemeClr val="lt1"/>
                </a:solidFill>
                <a:latin typeface="+mn-lt"/>
                <a:ea typeface="+mn-ea"/>
              </a:rPr>
              <a:t>産業医</a:t>
            </a:r>
            <a:endParaRPr lang="en-US" altLang="ja-JP" sz="2800" dirty="0">
              <a:solidFill>
                <a:schemeClr val="lt1"/>
              </a:solidFill>
              <a:latin typeface="+mn-lt"/>
              <a:ea typeface="+mn-ea"/>
            </a:endParaRPr>
          </a:p>
        </p:txBody>
      </p:sp>
      <p:sp>
        <p:nvSpPr>
          <p:cNvPr id="13" name="片側の 2 つの角を切り取った四角形 12">
            <a:extLst>
              <a:ext uri="{FF2B5EF4-FFF2-40B4-BE49-F238E27FC236}">
                <a16:creationId xmlns:a16="http://schemas.microsoft.com/office/drawing/2014/main" id="{A669486F-9C40-4FC1-818B-3108070D7EE7}"/>
              </a:ext>
            </a:extLst>
          </p:cNvPr>
          <p:cNvSpPr>
            <a:spLocks/>
          </p:cNvSpPr>
          <p:nvPr/>
        </p:nvSpPr>
        <p:spPr bwMode="auto">
          <a:xfrm>
            <a:off x="7159890" y="1860550"/>
            <a:ext cx="1800000" cy="1152525"/>
          </a:xfrm>
          <a:custGeom>
            <a:avLst/>
            <a:gdLst>
              <a:gd name="T0" fmla="*/ 189445 w 1136650"/>
              <a:gd name="T1" fmla="*/ 0 h 1152525"/>
              <a:gd name="T2" fmla="*/ 947205 w 1136650"/>
              <a:gd name="T3" fmla="*/ 0 h 1152525"/>
              <a:gd name="T4" fmla="*/ 1136650 w 1136650"/>
              <a:gd name="T5" fmla="*/ 189445 h 1152525"/>
              <a:gd name="T6" fmla="*/ 1136650 w 1136650"/>
              <a:gd name="T7" fmla="*/ 1152525 h 1152525"/>
              <a:gd name="T8" fmla="*/ 1136650 w 1136650"/>
              <a:gd name="T9" fmla="*/ 1152525 h 1152525"/>
              <a:gd name="T10" fmla="*/ 0 w 1136650"/>
              <a:gd name="T11" fmla="*/ 1152525 h 1152525"/>
              <a:gd name="T12" fmla="*/ 0 w 1136650"/>
              <a:gd name="T13" fmla="*/ 1152525 h 1152525"/>
              <a:gd name="T14" fmla="*/ 0 w 1136650"/>
              <a:gd name="T15" fmla="*/ 189445 h 1152525"/>
              <a:gd name="T16" fmla="*/ 189445 w 1136650"/>
              <a:gd name="T17" fmla="*/ 0 h 1152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6650"/>
              <a:gd name="T28" fmla="*/ 0 h 1152525"/>
              <a:gd name="T29" fmla="*/ 1136650 w 1136650"/>
              <a:gd name="T30" fmla="*/ 1152525 h 1152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6650" h="1152525">
                <a:moveTo>
                  <a:pt x="189445" y="0"/>
                </a:moveTo>
                <a:lnTo>
                  <a:pt x="947205" y="0"/>
                </a:lnTo>
                <a:lnTo>
                  <a:pt x="1136650" y="189445"/>
                </a:lnTo>
                <a:lnTo>
                  <a:pt x="1136650" y="1152525"/>
                </a:lnTo>
                <a:lnTo>
                  <a:pt x="0" y="1152525"/>
                </a:lnTo>
                <a:lnTo>
                  <a:pt x="0" y="189445"/>
                </a:lnTo>
                <a:lnTo>
                  <a:pt x="189445" y="0"/>
                </a:lnTo>
                <a:close/>
              </a:path>
            </a:pathLst>
          </a:custGeom>
          <a:solidFill>
            <a:srgbClr val="0000FF"/>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2000" dirty="0">
                <a:solidFill>
                  <a:schemeClr val="lt1"/>
                </a:solidFill>
                <a:latin typeface="+mn-lt"/>
                <a:ea typeface="+mn-ea"/>
              </a:rPr>
              <a:t>接触性皮膚炎</a:t>
            </a:r>
            <a:endParaRPr lang="en-US" altLang="ja-JP" sz="2000" dirty="0">
              <a:solidFill>
                <a:schemeClr val="lt1"/>
              </a:solidFill>
              <a:latin typeface="+mn-lt"/>
              <a:ea typeface="+mn-ea"/>
            </a:endParaRPr>
          </a:p>
          <a:p>
            <a:pPr algn="ctr" eaLnBrk="1" hangingPunct="1">
              <a:defRPr/>
            </a:pPr>
            <a:r>
              <a:rPr lang="ja-JP" altLang="en-US" sz="2800" dirty="0">
                <a:solidFill>
                  <a:schemeClr val="lt1"/>
                </a:solidFill>
                <a:latin typeface="+mn-lt"/>
                <a:ea typeface="+mn-ea"/>
              </a:rPr>
              <a:t>産業医</a:t>
            </a:r>
            <a:endParaRPr lang="en-US" altLang="ja-JP" sz="2800" dirty="0">
              <a:solidFill>
                <a:schemeClr val="lt1"/>
              </a:solidFill>
              <a:latin typeface="+mn-lt"/>
              <a:ea typeface="+mn-ea"/>
            </a:endParaRPr>
          </a:p>
        </p:txBody>
      </p:sp>
      <p:sp>
        <p:nvSpPr>
          <p:cNvPr id="14" name="片側の 2 つの角を切り取った四角形 13">
            <a:extLst>
              <a:ext uri="{FF2B5EF4-FFF2-40B4-BE49-F238E27FC236}">
                <a16:creationId xmlns:a16="http://schemas.microsoft.com/office/drawing/2014/main" id="{9627A9AC-2C40-4849-8042-1EB253419E68}"/>
              </a:ext>
            </a:extLst>
          </p:cNvPr>
          <p:cNvSpPr>
            <a:spLocks/>
          </p:cNvSpPr>
          <p:nvPr/>
        </p:nvSpPr>
        <p:spPr bwMode="auto">
          <a:xfrm>
            <a:off x="9260000" y="1860549"/>
            <a:ext cx="1800000" cy="1152525"/>
          </a:xfrm>
          <a:custGeom>
            <a:avLst/>
            <a:gdLst>
              <a:gd name="T0" fmla="*/ 189445 w 1136650"/>
              <a:gd name="T1" fmla="*/ 0 h 1152525"/>
              <a:gd name="T2" fmla="*/ 947205 w 1136650"/>
              <a:gd name="T3" fmla="*/ 0 h 1152525"/>
              <a:gd name="T4" fmla="*/ 1136650 w 1136650"/>
              <a:gd name="T5" fmla="*/ 189445 h 1152525"/>
              <a:gd name="T6" fmla="*/ 1136650 w 1136650"/>
              <a:gd name="T7" fmla="*/ 1152525 h 1152525"/>
              <a:gd name="T8" fmla="*/ 1136650 w 1136650"/>
              <a:gd name="T9" fmla="*/ 1152525 h 1152525"/>
              <a:gd name="T10" fmla="*/ 0 w 1136650"/>
              <a:gd name="T11" fmla="*/ 1152525 h 1152525"/>
              <a:gd name="T12" fmla="*/ 0 w 1136650"/>
              <a:gd name="T13" fmla="*/ 1152525 h 1152525"/>
              <a:gd name="T14" fmla="*/ 0 w 1136650"/>
              <a:gd name="T15" fmla="*/ 189445 h 1152525"/>
              <a:gd name="T16" fmla="*/ 189445 w 1136650"/>
              <a:gd name="T17" fmla="*/ 0 h 1152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6650"/>
              <a:gd name="T28" fmla="*/ 0 h 1152525"/>
              <a:gd name="T29" fmla="*/ 1136650 w 1136650"/>
              <a:gd name="T30" fmla="*/ 1152525 h 1152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6650" h="1152525">
                <a:moveTo>
                  <a:pt x="189445" y="0"/>
                </a:moveTo>
                <a:lnTo>
                  <a:pt x="947205" y="0"/>
                </a:lnTo>
                <a:lnTo>
                  <a:pt x="1136650" y="189445"/>
                </a:lnTo>
                <a:lnTo>
                  <a:pt x="1136650" y="1152525"/>
                </a:lnTo>
                <a:lnTo>
                  <a:pt x="0" y="1152525"/>
                </a:lnTo>
                <a:lnTo>
                  <a:pt x="0" y="189445"/>
                </a:lnTo>
                <a:lnTo>
                  <a:pt x="189445" y="0"/>
                </a:lnTo>
                <a:close/>
              </a:path>
            </a:pathLst>
          </a:custGeom>
          <a:solidFill>
            <a:srgbClr val="FF000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2800" dirty="0">
                <a:solidFill>
                  <a:schemeClr val="lt1"/>
                </a:solidFill>
                <a:latin typeface="+mn-lt"/>
                <a:ea typeface="+mn-ea"/>
              </a:rPr>
              <a:t>じん肺</a:t>
            </a:r>
            <a:endParaRPr lang="en-US" altLang="ja-JP" sz="2800" dirty="0">
              <a:solidFill>
                <a:schemeClr val="lt1"/>
              </a:solidFill>
              <a:latin typeface="+mn-lt"/>
              <a:ea typeface="+mn-ea"/>
            </a:endParaRPr>
          </a:p>
          <a:p>
            <a:pPr algn="ctr" eaLnBrk="1" hangingPunct="1">
              <a:defRPr/>
            </a:pPr>
            <a:r>
              <a:rPr lang="ja-JP" altLang="en-US" sz="2800" dirty="0">
                <a:solidFill>
                  <a:schemeClr val="lt1"/>
                </a:solidFill>
                <a:latin typeface="+mn-lt"/>
                <a:ea typeface="+mn-ea"/>
              </a:rPr>
              <a:t>産業医</a:t>
            </a:r>
            <a:endParaRPr lang="en-US" altLang="ja-JP" sz="2800" dirty="0">
              <a:solidFill>
                <a:schemeClr val="lt1"/>
              </a:solidFill>
              <a:latin typeface="+mn-lt"/>
              <a:ea typeface="+mn-ea"/>
            </a:endParaRPr>
          </a:p>
        </p:txBody>
      </p:sp>
      <p:sp>
        <p:nvSpPr>
          <p:cNvPr id="5135" name="スライド番号プレースホルダー 1">
            <a:extLst>
              <a:ext uri="{FF2B5EF4-FFF2-40B4-BE49-F238E27FC236}">
                <a16:creationId xmlns:a16="http://schemas.microsoft.com/office/drawing/2014/main" id="{E0A5C081-CD38-4D11-AFD2-948947AEDC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F42A78D-90DD-48F2-8D07-E9F913FC3716}" type="slidenum">
              <a:rPr lang="ja-JP" altLang="en-US" sz="1200" smtClean="0">
                <a:solidFill>
                  <a:srgbClr val="898989"/>
                </a:solidFill>
              </a:rPr>
              <a:pPr>
                <a:spcBef>
                  <a:spcPct val="0"/>
                </a:spcBef>
                <a:buFontTx/>
                <a:buNone/>
              </a:pPr>
              <a:t>2</a:t>
            </a:fld>
            <a:endParaRPr lang="ja-JP" altLang="en-US" sz="1200"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a:extLst>
              <a:ext uri="{FF2B5EF4-FFF2-40B4-BE49-F238E27FC236}">
                <a16:creationId xmlns:a16="http://schemas.microsoft.com/office/drawing/2014/main" id="{3F95B5AD-8B0E-4052-8D67-766C76958F4F}"/>
              </a:ext>
            </a:extLst>
          </p:cNvPr>
          <p:cNvSpPr>
            <a:spLocks noGrp="1"/>
          </p:cNvSpPr>
          <p:nvPr>
            <p:ph type="title"/>
          </p:nvPr>
        </p:nvSpPr>
        <p:spPr/>
        <p:txBody>
          <a:bodyPr/>
          <a:lstStyle/>
          <a:p>
            <a:pPr eaLnBrk="1" hangingPunct="1"/>
            <a:r>
              <a:rPr lang="ja-JP" altLang="en-US"/>
              <a:t>解雇事由の比較</a:t>
            </a:r>
          </a:p>
        </p:txBody>
      </p:sp>
      <p:graphicFrame>
        <p:nvGraphicFramePr>
          <p:cNvPr id="5" name="コンテンツ プレースホルダ 4">
            <a:extLst>
              <a:ext uri="{FF2B5EF4-FFF2-40B4-BE49-F238E27FC236}">
                <a16:creationId xmlns:a16="http://schemas.microsoft.com/office/drawing/2014/main" id="{E91D229B-53B2-4309-89CD-E9178D3D28B8}"/>
              </a:ext>
            </a:extLst>
          </p:cNvPr>
          <p:cNvGraphicFramePr>
            <a:graphicFrameLocks noGrp="1"/>
          </p:cNvGraphicFramePr>
          <p:nvPr>
            <p:ph idx="1"/>
            <p:extLst>
              <p:ext uri="{D42A27DB-BD31-4B8C-83A1-F6EECF244321}">
                <p14:modId xmlns:p14="http://schemas.microsoft.com/office/powerpoint/2010/main" val="161120539"/>
              </p:ext>
            </p:extLst>
          </p:nvPr>
        </p:nvGraphicFramePr>
        <p:xfrm>
          <a:off x="609600" y="1341438"/>
          <a:ext cx="10972800" cy="4868862"/>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ジョブ型</a:t>
                      </a:r>
                    </a:p>
                  </a:txBody>
                  <a:tcPr marL="115884" marR="115884"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メンバーシップ型 </a:t>
                      </a:r>
                    </a:p>
                  </a:txBody>
                  <a:tcPr marL="12071" marR="12071"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32237">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業務の消失・不足；</a:t>
                      </a:r>
                      <a:r>
                        <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OK</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遂行能力の欠如；</a:t>
                      </a:r>
                      <a:r>
                        <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OK</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残業・転勤等の拒否</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契約上あり得ない</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115884" marR="115884"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業務の消失</a:t>
                      </a:r>
                      <a:r>
                        <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t>
                      </a: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過去に転勤、配転で回避してきた</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遂行能力→評価してないので、理由として不適</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勤務態度；比較的許容</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（メンバーとしてふさわしくない）→懲戒</a:t>
                      </a:r>
                    </a:p>
                  </a:txBody>
                  <a:tcPr marL="12071" marR="12071"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36878" name="スライド番号プレースホルダー 1">
            <a:extLst>
              <a:ext uri="{FF2B5EF4-FFF2-40B4-BE49-F238E27FC236}">
                <a16:creationId xmlns:a16="http://schemas.microsoft.com/office/drawing/2014/main" id="{14769089-D6A1-4F20-AF3F-08B8678EF8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8A52803-1BE8-451D-A608-E2E36ECAF188}" type="slidenum">
              <a:rPr lang="ja-JP" altLang="en-US" sz="1200" smtClean="0">
                <a:solidFill>
                  <a:srgbClr val="898989"/>
                </a:solidFill>
              </a:rPr>
              <a:pPr>
                <a:spcBef>
                  <a:spcPct val="0"/>
                </a:spcBef>
                <a:buFontTx/>
                <a:buNone/>
              </a:pPr>
              <a:t>20</a:t>
            </a:fld>
            <a:endParaRPr lang="ja-JP" altLang="en-US" sz="1200">
              <a:solidFill>
                <a:srgbClr val="898989"/>
              </a:solidFill>
            </a:endParaRPr>
          </a:p>
        </p:txBody>
      </p:sp>
      <p:sp>
        <p:nvSpPr>
          <p:cNvPr id="36879" name="テキスト ボックス 1">
            <a:extLst>
              <a:ext uri="{FF2B5EF4-FFF2-40B4-BE49-F238E27FC236}">
                <a16:creationId xmlns:a16="http://schemas.microsoft.com/office/drawing/2014/main" id="{E379A9B7-D497-4596-B38D-03B78ECF70C7}"/>
              </a:ext>
            </a:extLst>
          </p:cNvPr>
          <p:cNvSpPr txBox="1">
            <a:spLocks noChangeArrowheads="1"/>
          </p:cNvSpPr>
          <p:nvPr/>
        </p:nvSpPr>
        <p:spPr bwMode="auto">
          <a:xfrm>
            <a:off x="1559496" y="6338810"/>
            <a:ext cx="4137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t>濱口桂一郎，日本の雇用と労働法，</a:t>
            </a:r>
            <a:r>
              <a:rPr lang="en-US" altLang="ja-JP" sz="1800" dirty="0"/>
              <a:t>2011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a:extLst>
              <a:ext uri="{FF2B5EF4-FFF2-40B4-BE49-F238E27FC236}">
                <a16:creationId xmlns:a16="http://schemas.microsoft.com/office/drawing/2014/main" id="{0DD868E4-F423-4542-B4A8-246717E9A2CF}"/>
              </a:ext>
            </a:extLst>
          </p:cNvPr>
          <p:cNvSpPr>
            <a:spLocks noGrp="1"/>
          </p:cNvSpPr>
          <p:nvPr>
            <p:ph type="title"/>
          </p:nvPr>
        </p:nvSpPr>
        <p:spPr/>
        <p:txBody>
          <a:bodyPr/>
          <a:lstStyle/>
          <a:p>
            <a:pPr eaLnBrk="1" hangingPunct="1"/>
            <a:r>
              <a:rPr lang="ja-JP" altLang="en-US"/>
              <a:t>法制度と裁判実務のギャップ</a:t>
            </a:r>
          </a:p>
        </p:txBody>
      </p:sp>
      <p:graphicFrame>
        <p:nvGraphicFramePr>
          <p:cNvPr id="5" name="コンテンツ プレースホルダ 4">
            <a:extLst>
              <a:ext uri="{FF2B5EF4-FFF2-40B4-BE49-F238E27FC236}">
                <a16:creationId xmlns:a16="http://schemas.microsoft.com/office/drawing/2014/main" id="{CC9FD268-78BE-4094-8FDC-FA4DB446505F}"/>
              </a:ext>
            </a:extLst>
          </p:cNvPr>
          <p:cNvGraphicFramePr>
            <a:graphicFrameLocks noGrp="1"/>
          </p:cNvGraphicFramePr>
          <p:nvPr>
            <p:ph idx="1"/>
            <p:extLst>
              <p:ext uri="{D42A27DB-BD31-4B8C-83A1-F6EECF244321}">
                <p14:modId xmlns:p14="http://schemas.microsoft.com/office/powerpoint/2010/main" val="351866137"/>
              </p:ext>
            </p:extLst>
          </p:nvPr>
        </p:nvGraphicFramePr>
        <p:xfrm>
          <a:off x="609600" y="1341438"/>
          <a:ext cx="10972800" cy="4641850"/>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a:ln>
                            <a:noFill/>
                          </a:ln>
                          <a:solidFill>
                            <a:srgbClr val="FFFFFF"/>
                          </a:solidFill>
                          <a:effectLst/>
                          <a:latin typeface="Calibri" pitchFamily="34" charset="0"/>
                          <a:ea typeface="ＭＳ Ｐゴシック" pitchFamily="50" charset="-128"/>
                        </a:rPr>
                        <a:t>法制度</a:t>
                      </a:r>
                    </a:p>
                  </a:txBody>
                  <a:tcPr marL="115884" marR="1158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dirty="0">
                          <a:ln>
                            <a:noFill/>
                          </a:ln>
                          <a:solidFill>
                            <a:srgbClr val="FFFFFF"/>
                          </a:solidFill>
                          <a:effectLst/>
                          <a:latin typeface="Calibri" pitchFamily="34" charset="0"/>
                          <a:ea typeface="ＭＳ Ｐゴシック" pitchFamily="50" charset="-128"/>
                        </a:rPr>
                        <a:t>裁判実務</a:t>
                      </a:r>
                    </a:p>
                  </a:txBody>
                  <a:tcPr marL="12071" marR="12071"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052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欧米を参考に</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ジョブ型的に</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作られている</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労働契約</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txBody>
                  <a:tcPr marL="115884" marR="1158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日本の現状を追認する、メンバーシップ型に一定程度、合わせた判断</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法的には解雇自由</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実務では解雇不自由</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txBody>
                  <a:tcPr marL="12071" marR="12071"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38926" name="スライド番号プレースホルダー 1">
            <a:extLst>
              <a:ext uri="{FF2B5EF4-FFF2-40B4-BE49-F238E27FC236}">
                <a16:creationId xmlns:a16="http://schemas.microsoft.com/office/drawing/2014/main" id="{8E02C093-DD56-4A05-B5FC-E9C32122C6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F7BBF8B-3AB5-4DB6-89BD-06DC56D3C3ED}" type="slidenum">
              <a:rPr lang="ja-JP" altLang="en-US" sz="1200" smtClean="0">
                <a:solidFill>
                  <a:srgbClr val="898989"/>
                </a:solidFill>
              </a:rPr>
              <a:pPr>
                <a:spcBef>
                  <a:spcPct val="0"/>
                </a:spcBef>
                <a:buFontTx/>
                <a:buNone/>
              </a:pPr>
              <a:t>21</a:t>
            </a:fld>
            <a:endParaRPr lang="ja-JP" altLang="en-US" sz="120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a:extLst>
              <a:ext uri="{FF2B5EF4-FFF2-40B4-BE49-F238E27FC236}">
                <a16:creationId xmlns:a16="http://schemas.microsoft.com/office/drawing/2014/main" id="{EB2AA6B0-268F-43A4-90D0-D284BF319251}"/>
              </a:ext>
            </a:extLst>
          </p:cNvPr>
          <p:cNvSpPr>
            <a:spLocks noGrp="1"/>
          </p:cNvSpPr>
          <p:nvPr>
            <p:ph type="title"/>
          </p:nvPr>
        </p:nvSpPr>
        <p:spPr/>
        <p:txBody>
          <a:bodyPr/>
          <a:lstStyle/>
          <a:p>
            <a:r>
              <a:rPr lang="ja-JP" altLang="en-US" sz="4000" dirty="0"/>
              <a:t>仏）平社員は勤続</a:t>
            </a:r>
            <a:r>
              <a:rPr lang="en-US" altLang="ja-JP" sz="4000" dirty="0"/>
              <a:t>30</a:t>
            </a:r>
            <a:r>
              <a:rPr lang="ja-JP" altLang="en-US" sz="4000" dirty="0"/>
              <a:t>年でもせいぜい</a:t>
            </a:r>
            <a:r>
              <a:rPr lang="en-US" altLang="ja-JP" sz="4000" dirty="0"/>
              <a:t>20%</a:t>
            </a:r>
            <a:r>
              <a:rPr lang="ja-JP" altLang="en-US" sz="4000" dirty="0"/>
              <a:t>アップ</a:t>
            </a:r>
          </a:p>
        </p:txBody>
      </p:sp>
      <p:sp>
        <p:nvSpPr>
          <p:cNvPr id="40963" name="コンテンツ プレースホルダー 2">
            <a:extLst>
              <a:ext uri="{FF2B5EF4-FFF2-40B4-BE49-F238E27FC236}">
                <a16:creationId xmlns:a16="http://schemas.microsoft.com/office/drawing/2014/main" id="{F272DFE2-D509-40FD-B3F8-0BDDB0243488}"/>
              </a:ext>
            </a:extLst>
          </p:cNvPr>
          <p:cNvSpPr>
            <a:spLocks noGrp="1"/>
          </p:cNvSpPr>
          <p:nvPr>
            <p:ph idx="1"/>
          </p:nvPr>
        </p:nvSpPr>
        <p:spPr/>
        <p:txBody>
          <a:bodyPr/>
          <a:lstStyle/>
          <a:p>
            <a:endParaRPr lang="ja-JP" altLang="en-US" dirty="0"/>
          </a:p>
        </p:txBody>
      </p:sp>
      <p:sp>
        <p:nvSpPr>
          <p:cNvPr id="40964" name="スライド番号プレースホルダー 4">
            <a:extLst>
              <a:ext uri="{FF2B5EF4-FFF2-40B4-BE49-F238E27FC236}">
                <a16:creationId xmlns:a16="http://schemas.microsoft.com/office/drawing/2014/main" id="{2D8A13F2-3BA2-4E0E-87B7-A2BA334B91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557213" indent="-2143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857250" indent="-17145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200150" indent="-1714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1543050" indent="-1714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0002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4574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29146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3718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8B6BEC6-B675-4BB9-97DD-DC4204CDFAC8}" type="slidenum">
              <a:rPr lang="ja-JP" altLang="en-US" sz="900" smtClean="0">
                <a:solidFill>
                  <a:srgbClr val="898989"/>
                </a:solidFill>
              </a:rPr>
              <a:pPr>
                <a:spcBef>
                  <a:spcPct val="0"/>
                </a:spcBef>
                <a:buFontTx/>
                <a:buNone/>
              </a:pPr>
              <a:t>22</a:t>
            </a:fld>
            <a:endParaRPr lang="ja-JP" altLang="en-US" sz="900">
              <a:solidFill>
                <a:srgbClr val="898989"/>
              </a:solidFill>
            </a:endParaRPr>
          </a:p>
        </p:txBody>
      </p:sp>
      <p:pic>
        <p:nvPicPr>
          <p:cNvPr id="40965" name="図 5">
            <a:extLst>
              <a:ext uri="{FF2B5EF4-FFF2-40B4-BE49-F238E27FC236}">
                <a16:creationId xmlns:a16="http://schemas.microsoft.com/office/drawing/2014/main" id="{A2DFF854-94D2-4B1F-A4DB-D60BEFD6DD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907"/>
          <a:stretch/>
        </p:blipFill>
        <p:spPr bwMode="auto">
          <a:xfrm>
            <a:off x="2036242" y="1486229"/>
            <a:ext cx="6860108" cy="48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テキスト ボックス 6">
            <a:extLst>
              <a:ext uri="{FF2B5EF4-FFF2-40B4-BE49-F238E27FC236}">
                <a16:creationId xmlns:a16="http://schemas.microsoft.com/office/drawing/2014/main" id="{47CCDE7F-7960-45A3-A3F6-739796A5E356}"/>
              </a:ext>
            </a:extLst>
          </p:cNvPr>
          <p:cNvSpPr txBox="1">
            <a:spLocks noChangeArrowheads="1"/>
          </p:cNvSpPr>
          <p:nvPr/>
        </p:nvSpPr>
        <p:spPr bwMode="auto">
          <a:xfrm>
            <a:off x="1127448" y="6381328"/>
            <a:ext cx="7353295" cy="307777"/>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400" dirty="0"/>
              <a:t>海老原嗣生ほか、人事の成り立ち「誰もが階段を上がれる社会」の希望と葛藤、白桃書房、</a:t>
            </a:r>
            <a:r>
              <a:rPr lang="en-US" altLang="ja-JP" sz="1400" dirty="0"/>
              <a:t>2018</a:t>
            </a:r>
            <a:endParaRPr lang="ja-JP" altLang="en-US" sz="1400" dirty="0"/>
          </a:p>
        </p:txBody>
      </p:sp>
      <p:sp>
        <p:nvSpPr>
          <p:cNvPr id="8" name="四角形: 角を丸くする 7">
            <a:extLst>
              <a:ext uri="{FF2B5EF4-FFF2-40B4-BE49-F238E27FC236}">
                <a16:creationId xmlns:a16="http://schemas.microsoft.com/office/drawing/2014/main" id="{0E5D6121-66A1-4F7B-9C1C-134622FCAF96}"/>
              </a:ext>
            </a:extLst>
          </p:cNvPr>
          <p:cNvSpPr/>
          <p:nvPr/>
        </p:nvSpPr>
        <p:spPr>
          <a:xfrm>
            <a:off x="2855640" y="4378326"/>
            <a:ext cx="5881960" cy="7800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288" name="テキスト ボックス 8">
            <a:extLst>
              <a:ext uri="{FF2B5EF4-FFF2-40B4-BE49-F238E27FC236}">
                <a16:creationId xmlns:a16="http://schemas.microsoft.com/office/drawing/2014/main" id="{88843CFB-EDC9-432B-8CAA-F9728C37EF74}"/>
              </a:ext>
            </a:extLst>
          </p:cNvPr>
          <p:cNvSpPr txBox="1">
            <a:spLocks noChangeArrowheads="1"/>
          </p:cNvSpPr>
          <p:nvPr/>
        </p:nvSpPr>
        <p:spPr bwMode="auto">
          <a:xfrm>
            <a:off x="8357636" y="3074975"/>
            <a:ext cx="3066956"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200" dirty="0"/>
              <a:t>最上級エリート（多くはグランゼコール出身）</a:t>
            </a:r>
          </a:p>
        </p:txBody>
      </p:sp>
      <p:sp>
        <p:nvSpPr>
          <p:cNvPr id="97289" name="テキスト ボックス 9">
            <a:extLst>
              <a:ext uri="{FF2B5EF4-FFF2-40B4-BE49-F238E27FC236}">
                <a16:creationId xmlns:a16="http://schemas.microsoft.com/office/drawing/2014/main" id="{56F834CC-3865-4113-AF36-33472A7F2C77}"/>
              </a:ext>
            </a:extLst>
          </p:cNvPr>
          <p:cNvSpPr txBox="1">
            <a:spLocks noChangeArrowheads="1"/>
          </p:cNvSpPr>
          <p:nvPr/>
        </p:nvSpPr>
        <p:spPr bwMode="auto">
          <a:xfrm>
            <a:off x="8357636" y="3282724"/>
            <a:ext cx="1855908"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200"/>
              <a:t>一般的な大卒者</a:t>
            </a:r>
          </a:p>
        </p:txBody>
      </p:sp>
      <p:sp>
        <p:nvSpPr>
          <p:cNvPr id="10" name="テキスト ボックス 1">
            <a:extLst>
              <a:ext uri="{FF2B5EF4-FFF2-40B4-BE49-F238E27FC236}">
                <a16:creationId xmlns:a16="http://schemas.microsoft.com/office/drawing/2014/main" id="{A0C66A0F-B39D-4BCB-B5FB-CB88ED8228E0}"/>
              </a:ext>
            </a:extLst>
          </p:cNvPr>
          <p:cNvSpPr txBox="1">
            <a:spLocks noChangeArrowheads="1"/>
          </p:cNvSpPr>
          <p:nvPr/>
        </p:nvSpPr>
        <p:spPr bwMode="auto">
          <a:xfrm>
            <a:off x="8845473" y="4109723"/>
            <a:ext cx="26511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dirty="0"/>
              <a:t>カードル層：</a:t>
            </a:r>
            <a:r>
              <a:rPr lang="en-US" altLang="ja-JP" sz="1600" dirty="0"/>
              <a:t>1950</a:t>
            </a:r>
            <a:r>
              <a:rPr lang="ja-JP" altLang="en-US" sz="1600" dirty="0"/>
              <a:t>年代ごろは就業人口の</a:t>
            </a:r>
            <a:r>
              <a:rPr lang="en-US" altLang="ja-JP" sz="1600" dirty="0"/>
              <a:t>2-3%</a:t>
            </a:r>
            <a:r>
              <a:rPr lang="ja-JP" altLang="en-US" sz="1600" dirty="0"/>
              <a:t>、</a:t>
            </a:r>
            <a:r>
              <a:rPr lang="en-US" altLang="ja-JP" sz="1600" dirty="0"/>
              <a:t>2005</a:t>
            </a:r>
            <a:r>
              <a:rPr lang="ja-JP" altLang="en-US" sz="1600" dirty="0"/>
              <a:t>年には</a:t>
            </a:r>
            <a:r>
              <a:rPr lang="en-US" altLang="ja-JP" sz="1600" dirty="0"/>
              <a:t>15%</a:t>
            </a:r>
            <a:r>
              <a:rPr lang="ja-JP" altLang="en-US" sz="1600" dirty="0"/>
              <a:t>にもなり、大衆化が進んでいる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a:extLst>
              <a:ext uri="{FF2B5EF4-FFF2-40B4-BE49-F238E27FC236}">
                <a16:creationId xmlns:a16="http://schemas.microsoft.com/office/drawing/2014/main" id="{F98A0D14-04BF-4E6C-8E40-006F3AD49EC5}"/>
              </a:ext>
            </a:extLst>
          </p:cNvPr>
          <p:cNvSpPr>
            <a:spLocks noGrp="1"/>
          </p:cNvSpPr>
          <p:nvPr>
            <p:ph type="title"/>
          </p:nvPr>
        </p:nvSpPr>
        <p:spPr/>
        <p:txBody>
          <a:bodyPr/>
          <a:lstStyle/>
          <a:p>
            <a:r>
              <a:rPr lang="ja-JP" altLang="en-US" dirty="0"/>
              <a:t>日本）初任給の</a:t>
            </a:r>
            <a:r>
              <a:rPr lang="en-US" altLang="ja-JP" dirty="0"/>
              <a:t>2</a:t>
            </a:r>
            <a:r>
              <a:rPr lang="ja-JP" altLang="en-US" dirty="0"/>
              <a:t>倍以上に</a:t>
            </a:r>
          </a:p>
        </p:txBody>
      </p:sp>
      <p:sp>
        <p:nvSpPr>
          <p:cNvPr id="43011" name="コンテンツ プレースホルダー 2">
            <a:extLst>
              <a:ext uri="{FF2B5EF4-FFF2-40B4-BE49-F238E27FC236}">
                <a16:creationId xmlns:a16="http://schemas.microsoft.com/office/drawing/2014/main" id="{E4E0B34B-CF65-4D8A-BD46-C33C9CDE6B6B}"/>
              </a:ext>
            </a:extLst>
          </p:cNvPr>
          <p:cNvSpPr>
            <a:spLocks noGrp="1"/>
          </p:cNvSpPr>
          <p:nvPr>
            <p:ph idx="1"/>
          </p:nvPr>
        </p:nvSpPr>
        <p:spPr/>
        <p:txBody>
          <a:bodyPr/>
          <a:lstStyle/>
          <a:p>
            <a:endParaRPr lang="ja-JP" altLang="en-US"/>
          </a:p>
        </p:txBody>
      </p:sp>
      <p:sp>
        <p:nvSpPr>
          <p:cNvPr id="43012" name="スライド番号プレースホルダー 4">
            <a:extLst>
              <a:ext uri="{FF2B5EF4-FFF2-40B4-BE49-F238E27FC236}">
                <a16:creationId xmlns:a16="http://schemas.microsoft.com/office/drawing/2014/main" id="{E8FFB69F-F8A2-43FE-821C-2A3F72E750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557213" indent="-2143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857250" indent="-17145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200150" indent="-1714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1543050" indent="-1714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0002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4574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29146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3718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06AE63B-B7E5-4A3E-BEBA-496DEC53B79C}" type="slidenum">
              <a:rPr lang="ja-JP" altLang="en-US" sz="900" smtClean="0">
                <a:solidFill>
                  <a:srgbClr val="898989"/>
                </a:solidFill>
              </a:rPr>
              <a:pPr>
                <a:spcBef>
                  <a:spcPct val="0"/>
                </a:spcBef>
                <a:buFontTx/>
                <a:buNone/>
              </a:pPr>
              <a:t>23</a:t>
            </a:fld>
            <a:endParaRPr lang="ja-JP" altLang="en-US" sz="900">
              <a:solidFill>
                <a:srgbClr val="898989"/>
              </a:solidFill>
            </a:endParaRPr>
          </a:p>
        </p:txBody>
      </p:sp>
      <p:pic>
        <p:nvPicPr>
          <p:cNvPr id="43013" name="図 5">
            <a:extLst>
              <a:ext uri="{FF2B5EF4-FFF2-40B4-BE49-F238E27FC236}">
                <a16:creationId xmlns:a16="http://schemas.microsoft.com/office/drawing/2014/main" id="{FA9E4540-8665-468E-86B8-2C7E001E5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1238879"/>
            <a:ext cx="6408712" cy="521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テキスト ボックス 6">
            <a:extLst>
              <a:ext uri="{FF2B5EF4-FFF2-40B4-BE49-F238E27FC236}">
                <a16:creationId xmlns:a16="http://schemas.microsoft.com/office/drawing/2014/main" id="{61CDC5F5-1081-4512-84AD-B8308FAA62D4}"/>
              </a:ext>
            </a:extLst>
          </p:cNvPr>
          <p:cNvSpPr txBox="1">
            <a:spLocks noChangeArrowheads="1"/>
          </p:cNvSpPr>
          <p:nvPr/>
        </p:nvSpPr>
        <p:spPr bwMode="auto">
          <a:xfrm>
            <a:off x="1415480" y="6305081"/>
            <a:ext cx="5565775" cy="252412"/>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050" dirty="0"/>
              <a:t>海老原嗣生ほか、人事の成り立ち「誰もが階段を上がれる社会」の希望と葛藤、白桃書房、</a:t>
            </a:r>
            <a:r>
              <a:rPr lang="en-US" altLang="ja-JP" sz="1050" dirty="0"/>
              <a:t>2018</a:t>
            </a:r>
            <a:endParaRPr lang="ja-JP" altLang="en-US" sz="10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a:extLst>
              <a:ext uri="{FF2B5EF4-FFF2-40B4-BE49-F238E27FC236}">
                <a16:creationId xmlns:a16="http://schemas.microsoft.com/office/drawing/2014/main" id="{DAA229EB-C1A1-4AFA-9EE0-5461CAC2CB02}"/>
              </a:ext>
            </a:extLst>
          </p:cNvPr>
          <p:cNvSpPr>
            <a:spLocks noGrp="1"/>
          </p:cNvSpPr>
          <p:nvPr>
            <p:ph type="title"/>
          </p:nvPr>
        </p:nvSpPr>
        <p:spPr/>
        <p:txBody>
          <a:bodyPr/>
          <a:lstStyle/>
          <a:p>
            <a:r>
              <a:rPr lang="ja-JP" altLang="en-US"/>
              <a:t>職務無限定性の長所</a:t>
            </a:r>
          </a:p>
        </p:txBody>
      </p:sp>
      <p:sp>
        <p:nvSpPr>
          <p:cNvPr id="44035" name="コンテンツ プレースホルダー 2">
            <a:extLst>
              <a:ext uri="{FF2B5EF4-FFF2-40B4-BE49-F238E27FC236}">
                <a16:creationId xmlns:a16="http://schemas.microsoft.com/office/drawing/2014/main" id="{B188A76C-F726-44CD-A9D6-D555E02F9267}"/>
              </a:ext>
            </a:extLst>
          </p:cNvPr>
          <p:cNvSpPr>
            <a:spLocks noGrp="1"/>
          </p:cNvSpPr>
          <p:nvPr>
            <p:ph idx="1"/>
          </p:nvPr>
        </p:nvSpPr>
        <p:spPr/>
        <p:txBody>
          <a:bodyPr/>
          <a:lstStyle/>
          <a:p>
            <a:endParaRPr lang="ja-JP" altLang="en-US" dirty="0"/>
          </a:p>
        </p:txBody>
      </p:sp>
      <p:sp>
        <p:nvSpPr>
          <p:cNvPr id="44036" name="スライド番号プレースホルダー 4">
            <a:extLst>
              <a:ext uri="{FF2B5EF4-FFF2-40B4-BE49-F238E27FC236}">
                <a16:creationId xmlns:a16="http://schemas.microsoft.com/office/drawing/2014/main" id="{08F9B530-AD78-42DF-91C4-AE411C025D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557213" indent="-2143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857250" indent="-17145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200150" indent="-1714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1543050" indent="-1714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0002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4574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29146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371850" indent="-1714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600C8C5-5EC0-4CF6-B7A1-FF1BEF173003}" type="slidenum">
              <a:rPr lang="ja-JP" altLang="en-US" sz="900" smtClean="0">
                <a:solidFill>
                  <a:srgbClr val="898989"/>
                </a:solidFill>
              </a:rPr>
              <a:pPr>
                <a:spcBef>
                  <a:spcPct val="0"/>
                </a:spcBef>
                <a:buFontTx/>
                <a:buNone/>
              </a:pPr>
              <a:t>24</a:t>
            </a:fld>
            <a:endParaRPr lang="ja-JP" altLang="en-US" sz="900">
              <a:solidFill>
                <a:srgbClr val="898989"/>
              </a:solidFill>
            </a:endParaRPr>
          </a:p>
        </p:txBody>
      </p:sp>
      <p:pic>
        <p:nvPicPr>
          <p:cNvPr id="44037" name="図 5">
            <a:extLst>
              <a:ext uri="{FF2B5EF4-FFF2-40B4-BE49-F238E27FC236}">
                <a16:creationId xmlns:a16="http://schemas.microsoft.com/office/drawing/2014/main" id="{6F2D57FB-CFC4-4723-B0C2-FD2A848A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464" y="1340768"/>
            <a:ext cx="5040560" cy="451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図 6">
            <a:extLst>
              <a:ext uri="{FF2B5EF4-FFF2-40B4-BE49-F238E27FC236}">
                <a16:creationId xmlns:a16="http://schemas.microsoft.com/office/drawing/2014/main" id="{8A591E30-B2B5-41E5-B634-051D01752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1524944"/>
            <a:ext cx="3132906" cy="400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テキスト ボックス 7">
            <a:extLst>
              <a:ext uri="{FF2B5EF4-FFF2-40B4-BE49-F238E27FC236}">
                <a16:creationId xmlns:a16="http://schemas.microsoft.com/office/drawing/2014/main" id="{2A074021-CF9C-4F17-B8E6-C7C70A011253}"/>
              </a:ext>
            </a:extLst>
          </p:cNvPr>
          <p:cNvSpPr txBox="1">
            <a:spLocks noChangeArrowheads="1"/>
          </p:cNvSpPr>
          <p:nvPr/>
        </p:nvSpPr>
        <p:spPr bwMode="auto">
          <a:xfrm>
            <a:off x="1703512" y="6329362"/>
            <a:ext cx="5565775" cy="254000"/>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050" dirty="0"/>
              <a:t>海老原嗣生ほか、人事の成り立ち「誰もが階段を上がれる社会」の希望と葛藤、白桃書房、</a:t>
            </a:r>
            <a:r>
              <a:rPr lang="en-US" altLang="ja-JP" sz="1050" dirty="0"/>
              <a:t>2018</a:t>
            </a:r>
            <a:endParaRPr lang="ja-JP" altLang="en-US" sz="10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a:extLst>
              <a:ext uri="{FF2B5EF4-FFF2-40B4-BE49-F238E27FC236}">
                <a16:creationId xmlns:a16="http://schemas.microsoft.com/office/drawing/2014/main" id="{37254FF0-1CD9-402F-A6C5-BBF837203E8C}"/>
              </a:ext>
            </a:extLst>
          </p:cNvPr>
          <p:cNvSpPr>
            <a:spLocks noGrp="1"/>
          </p:cNvSpPr>
          <p:nvPr>
            <p:ph type="title"/>
          </p:nvPr>
        </p:nvSpPr>
        <p:spPr/>
        <p:txBody>
          <a:bodyPr/>
          <a:lstStyle/>
          <a:p>
            <a:pPr eaLnBrk="1" hangingPunct="1"/>
            <a:r>
              <a:rPr lang="en-US" altLang="ja-JP" dirty="0"/>
              <a:t>(6)</a:t>
            </a:r>
            <a:r>
              <a:rPr lang="ja-JP" altLang="en-US"/>
              <a:t>健康管理の標準化</a:t>
            </a:r>
          </a:p>
        </p:txBody>
      </p:sp>
      <p:sp>
        <p:nvSpPr>
          <p:cNvPr id="45059" name="コンテンツ プレースホルダー 2">
            <a:extLst>
              <a:ext uri="{FF2B5EF4-FFF2-40B4-BE49-F238E27FC236}">
                <a16:creationId xmlns:a16="http://schemas.microsoft.com/office/drawing/2014/main" id="{4CBDD21F-2655-41BC-B87B-1438E8636B8C}"/>
              </a:ext>
            </a:extLst>
          </p:cNvPr>
          <p:cNvSpPr>
            <a:spLocks noGrp="1"/>
          </p:cNvSpPr>
          <p:nvPr>
            <p:ph idx="1"/>
          </p:nvPr>
        </p:nvSpPr>
        <p:spPr/>
        <p:txBody>
          <a:bodyPr/>
          <a:lstStyle/>
          <a:p>
            <a:pPr marL="0" indent="0" eaLnBrk="1" hangingPunct="1">
              <a:buFont typeface="Arial" panose="020B0604020202020204" pitchFamily="34" charset="0"/>
              <a:buNone/>
            </a:pPr>
            <a:r>
              <a:rPr lang="ja-JP" altLang="en-US"/>
              <a:t>・産業医が複数いると、判断基準がバラバラ。</a:t>
            </a:r>
            <a:endParaRPr lang="en-US" altLang="ja-JP"/>
          </a:p>
          <a:p>
            <a:pPr marL="0" indent="0" eaLnBrk="1" hangingPunct="1">
              <a:buFont typeface="Arial" panose="020B0604020202020204" pitchFamily="34" charset="0"/>
              <a:buNone/>
            </a:pPr>
            <a:r>
              <a:rPr lang="ja-JP" altLang="en-US"/>
              <a:t>・社員に「優しい」対応という表現</a:t>
            </a:r>
            <a:endParaRPr lang="en-US" altLang="ja-JP"/>
          </a:p>
          <a:p>
            <a:pPr marL="0" indent="0" eaLnBrk="1" hangingPunct="1">
              <a:buFont typeface="Arial" panose="020B0604020202020204" pitchFamily="34" charset="0"/>
              <a:buNone/>
            </a:pPr>
            <a:r>
              <a:rPr lang="ja-JP" altLang="en-US"/>
              <a:t>　</a:t>
            </a:r>
            <a:r>
              <a:rPr lang="en-US" altLang="ja-JP"/>
              <a:t>A</a:t>
            </a:r>
            <a:r>
              <a:rPr lang="ja-JP" altLang="en-US"/>
              <a:t>社員には「優しい」対応←貢献度高？</a:t>
            </a:r>
            <a:endParaRPr lang="en-US" altLang="ja-JP"/>
          </a:p>
          <a:p>
            <a:pPr marL="0" indent="0" eaLnBrk="1" hangingPunct="1">
              <a:buFont typeface="Arial" panose="020B0604020202020204" pitchFamily="34" charset="0"/>
              <a:buNone/>
            </a:pPr>
            <a:r>
              <a:rPr lang="ja-JP" altLang="en-US"/>
              <a:t>　</a:t>
            </a:r>
            <a:r>
              <a:rPr lang="en-US" altLang="ja-JP"/>
              <a:t>B</a:t>
            </a:r>
            <a:r>
              <a:rPr lang="ja-JP" altLang="en-US"/>
              <a:t>社員には「優しくない」対応？←貢献度低？</a:t>
            </a:r>
            <a:endParaRPr lang="en-US" altLang="ja-JP"/>
          </a:p>
          <a:p>
            <a:pPr marL="0" indent="0" eaLnBrk="1" hangingPunct="1">
              <a:buFont typeface="Arial" panose="020B0604020202020204" pitchFamily="34" charset="0"/>
              <a:buNone/>
            </a:pPr>
            <a:r>
              <a:rPr lang="ja-JP" altLang="en-US"/>
              <a:t>・標準化＝ルール（就業規則や規程）</a:t>
            </a:r>
            <a:endParaRPr lang="en-US" altLang="ja-JP"/>
          </a:p>
          <a:p>
            <a:pPr marL="0" indent="0" eaLnBrk="1" hangingPunct="1">
              <a:buFont typeface="Arial" panose="020B0604020202020204" pitchFamily="34" charset="0"/>
              <a:buNone/>
            </a:pPr>
            <a:r>
              <a:rPr lang="ja-JP" altLang="en-US"/>
              <a:t>　</a:t>
            </a:r>
            <a:r>
              <a:rPr lang="en-US" altLang="ja-JP"/>
              <a:t>A</a:t>
            </a:r>
            <a:r>
              <a:rPr lang="ja-JP" altLang="en-US"/>
              <a:t>社員にも</a:t>
            </a:r>
            <a:r>
              <a:rPr lang="en-US" altLang="ja-JP"/>
              <a:t>B</a:t>
            </a:r>
            <a:r>
              <a:rPr lang="ja-JP" altLang="en-US"/>
              <a:t>社員にも同じ対応</a:t>
            </a:r>
          </a:p>
        </p:txBody>
      </p:sp>
      <p:sp>
        <p:nvSpPr>
          <p:cNvPr id="45060" name="スライド番号プレースホルダー 1">
            <a:extLst>
              <a:ext uri="{FF2B5EF4-FFF2-40B4-BE49-F238E27FC236}">
                <a16:creationId xmlns:a16="http://schemas.microsoft.com/office/drawing/2014/main" id="{15F12109-7222-4719-80BE-3E450E0A5E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F156BC4-B091-4E03-BA02-673E4A2C27A7}" type="slidenum">
              <a:rPr lang="ja-JP" altLang="en-US" sz="1200" smtClean="0">
                <a:solidFill>
                  <a:srgbClr val="898989"/>
                </a:solidFill>
              </a:rPr>
              <a:pPr>
                <a:spcBef>
                  <a:spcPct val="0"/>
                </a:spcBef>
                <a:buFontTx/>
                <a:buNone/>
              </a:pPr>
              <a:t>25</a:t>
            </a:fld>
            <a:endParaRPr lang="ja-JP" altLang="en-US" sz="1200">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D4FA1DFC-834E-469C-BD71-7B1C52EF5B3A}"/>
              </a:ext>
            </a:extLst>
          </p:cNvPr>
          <p:cNvSpPr>
            <a:spLocks noGrp="1"/>
          </p:cNvSpPr>
          <p:nvPr>
            <p:ph type="title"/>
          </p:nvPr>
        </p:nvSpPr>
        <p:spPr/>
        <p:txBody>
          <a:bodyPr rtlCol="0">
            <a:normAutofit fontScale="90000"/>
          </a:bodyPr>
          <a:lstStyle/>
          <a:p>
            <a:pPr eaLnBrk="1" fontAlgn="auto" hangingPunct="1">
              <a:spcAft>
                <a:spcPts val="0"/>
              </a:spcAft>
              <a:defRPr/>
            </a:pPr>
            <a:r>
              <a:rPr lang="en-US" altLang="ja-JP" dirty="0">
                <a:cs typeface="+mj-cs"/>
              </a:rPr>
              <a:t>(7)</a:t>
            </a:r>
            <a:r>
              <a:rPr lang="ja-JP" altLang="en-US" dirty="0">
                <a:cs typeface="+mj-cs"/>
              </a:rPr>
              <a:t>二つの健康管理　産業医学（産業保健）＝？</a:t>
            </a:r>
          </a:p>
        </p:txBody>
      </p:sp>
      <p:sp>
        <p:nvSpPr>
          <p:cNvPr id="46083" name="コンテンツ プレースホルダ 2">
            <a:extLst>
              <a:ext uri="{FF2B5EF4-FFF2-40B4-BE49-F238E27FC236}">
                <a16:creationId xmlns:a16="http://schemas.microsoft.com/office/drawing/2014/main" id="{8B278F3E-E78F-474F-B0D9-D660F47460C4}"/>
              </a:ext>
            </a:extLst>
          </p:cNvPr>
          <p:cNvSpPr>
            <a:spLocks noGrp="1"/>
          </p:cNvSpPr>
          <p:nvPr>
            <p:ph idx="1"/>
          </p:nvPr>
        </p:nvSpPr>
        <p:spPr/>
        <p:txBody>
          <a:bodyPr/>
          <a:lstStyle/>
          <a:p>
            <a:pPr eaLnBrk="1" hangingPunct="1">
              <a:buFont typeface="Arial" panose="020B0604020202020204" pitchFamily="34" charset="0"/>
              <a:buNone/>
            </a:pPr>
            <a:r>
              <a:rPr lang="ja-JP" altLang="en-US"/>
              <a:t>◆｛産業（ビジネス）＋医学（保健）｝／２</a:t>
            </a:r>
            <a:endParaRPr lang="en-US" altLang="ja-JP"/>
          </a:p>
          <a:p>
            <a:pPr eaLnBrk="1" hangingPunct="1">
              <a:buFont typeface="Arial" panose="020B0604020202020204" pitchFamily="34" charset="0"/>
              <a:buNone/>
            </a:pPr>
            <a:r>
              <a:rPr lang="ja-JP" altLang="en-US"/>
              <a:t>　　であることを期待されているが。。。</a:t>
            </a:r>
            <a:endParaRPr lang="en-US" altLang="ja-JP"/>
          </a:p>
          <a:p>
            <a:pPr eaLnBrk="1" hangingPunct="1">
              <a:buFont typeface="Arial" panose="020B0604020202020204" pitchFamily="34" charset="0"/>
              <a:buNone/>
            </a:pPr>
            <a:endParaRPr lang="en-US" altLang="ja-JP"/>
          </a:p>
          <a:p>
            <a:pPr eaLnBrk="1" hangingPunct="1">
              <a:buFont typeface="Arial" panose="020B0604020202020204" pitchFamily="34" charset="0"/>
              <a:buNone/>
            </a:pPr>
            <a:r>
              <a:rPr lang="ja-JP" altLang="en-US"/>
              <a:t>◆実際には</a:t>
            </a:r>
            <a:endParaRPr lang="en-US" altLang="ja-JP"/>
          </a:p>
          <a:p>
            <a:pPr eaLnBrk="1" hangingPunct="1">
              <a:buFont typeface="Arial" panose="020B0604020202020204" pitchFamily="34" charset="0"/>
              <a:buNone/>
            </a:pPr>
            <a:r>
              <a:rPr lang="ja-JP" altLang="en-US"/>
              <a:t>　産業（ビジネス）　と　医学（保健）</a:t>
            </a:r>
            <a:endParaRPr lang="en-US" altLang="ja-JP"/>
          </a:p>
          <a:p>
            <a:pPr eaLnBrk="1" hangingPunct="1">
              <a:buFont typeface="Arial" panose="020B0604020202020204" pitchFamily="34" charset="0"/>
              <a:buNone/>
            </a:pPr>
            <a:r>
              <a:rPr lang="ja-JP" altLang="en-US"/>
              <a:t>　は、ほとんど融合していない。</a:t>
            </a:r>
            <a:endParaRPr lang="en-US" altLang="ja-JP"/>
          </a:p>
          <a:p>
            <a:pPr eaLnBrk="1" hangingPunct="1">
              <a:buFont typeface="Arial" panose="020B0604020202020204" pitchFamily="34" charset="0"/>
              <a:buNone/>
            </a:pPr>
            <a:r>
              <a:rPr lang="ja-JP" altLang="en-US"/>
              <a:t>　→ビジネスの場に医療を持ち込んだだけ。</a:t>
            </a:r>
          </a:p>
        </p:txBody>
      </p:sp>
      <p:sp>
        <p:nvSpPr>
          <p:cNvPr id="46084" name="スライド番号プレースホルダ 3">
            <a:extLst>
              <a:ext uri="{FF2B5EF4-FFF2-40B4-BE49-F238E27FC236}">
                <a16:creationId xmlns:a16="http://schemas.microsoft.com/office/drawing/2014/main" id="{420BC8B1-F879-4A3A-B8CF-3B19D1CE96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1A3E49C-5820-4FCF-83E3-E6EA0AF69923}" type="slidenum">
              <a:rPr lang="ja-JP" altLang="en-US" sz="1200" smtClean="0">
                <a:solidFill>
                  <a:srgbClr val="898989"/>
                </a:solidFill>
              </a:rPr>
              <a:pPr>
                <a:spcBef>
                  <a:spcPct val="0"/>
                </a:spcBef>
                <a:buFontTx/>
                <a:buNone/>
              </a:pPr>
              <a:t>26</a:t>
            </a:fld>
            <a:endParaRPr lang="ja-JP" altLang="en-US" sz="1200">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a:extLst>
              <a:ext uri="{FF2B5EF4-FFF2-40B4-BE49-F238E27FC236}">
                <a16:creationId xmlns:a16="http://schemas.microsoft.com/office/drawing/2014/main" id="{04D26FB0-1358-418C-A92C-40D5F0582C4F}"/>
              </a:ext>
            </a:extLst>
          </p:cNvPr>
          <p:cNvSpPr>
            <a:spLocks noGrp="1"/>
          </p:cNvSpPr>
          <p:nvPr>
            <p:ph type="title"/>
          </p:nvPr>
        </p:nvSpPr>
        <p:spPr/>
        <p:txBody>
          <a:bodyPr/>
          <a:lstStyle/>
          <a:p>
            <a:pPr eaLnBrk="1" hangingPunct="1"/>
            <a:r>
              <a:rPr lang="ja-JP" altLang="en-US"/>
              <a:t>二つの健康管理（簡単に）</a:t>
            </a:r>
          </a:p>
        </p:txBody>
      </p:sp>
      <p:graphicFrame>
        <p:nvGraphicFramePr>
          <p:cNvPr id="5" name="コンテンツ プレースホルダ 4">
            <a:extLst>
              <a:ext uri="{FF2B5EF4-FFF2-40B4-BE49-F238E27FC236}">
                <a16:creationId xmlns:a16="http://schemas.microsoft.com/office/drawing/2014/main" id="{9D58BDD7-85DB-4AB2-98F2-3F7B68020884}"/>
              </a:ext>
            </a:extLst>
          </p:cNvPr>
          <p:cNvGraphicFramePr>
            <a:graphicFrameLocks noGrp="1"/>
          </p:cNvGraphicFramePr>
          <p:nvPr>
            <p:ph idx="1"/>
            <p:extLst>
              <p:ext uri="{D42A27DB-BD31-4B8C-83A1-F6EECF244321}">
                <p14:modId xmlns:p14="http://schemas.microsoft.com/office/powerpoint/2010/main" val="2431708604"/>
              </p:ext>
            </p:extLst>
          </p:nvPr>
        </p:nvGraphicFramePr>
        <p:xfrm>
          <a:off x="609600" y="1341438"/>
          <a:ext cx="10972800" cy="4683125"/>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“業務的”健康管理</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“医療的”健康管理 </a:t>
                      </a:r>
                    </a:p>
                  </a:txBody>
                  <a:tcPr marL="12700" marR="127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366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就業に支障の無い労働力の確保</a:t>
                      </a:r>
                      <a:endPar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“全体最適化”</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400" b="0" i="0" u="sng" strike="noStrike" cap="none" normalizeH="0" baseline="0">
                          <a:ln>
                            <a:noFill/>
                          </a:ln>
                          <a:solidFill>
                            <a:srgbClr val="000000"/>
                          </a:solidFill>
                          <a:effectLst/>
                          <a:latin typeface="Arial" panose="020B0604020202020204" pitchFamily="34" charset="0"/>
                          <a:ea typeface="ＭＳ Ｐゴシック" panose="020B0600070205080204" pitchFamily="34" charset="-128"/>
                        </a:rPr>
                        <a:t>個人の</a:t>
                      </a:r>
                      <a:r>
                        <a:rPr kumimoji="1" lang="ja-JP" altLang="en-US" sz="2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健康増進</a:t>
                      </a: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a:t>
                      </a:r>
                      <a:r>
                        <a:rPr kumimoji="1" lang="ja-JP" altLang="en-US" sz="2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疾病予防</a:t>
                      </a: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a:t>
                      </a:r>
                      <a:endParaRPr kumimoji="1" lang="en-US" altLang="ja-JP"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“部分最適化”；周囲の負担は当然</a:t>
                      </a:r>
                      <a:endParaRPr kumimoji="1" lang="ja-JP" altLang="en-US" sz="2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2700" marR="127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9366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担い手：人事労務担当者</a:t>
                      </a:r>
                      <a:endParaRPr kumimoji="1" lang="en-US" altLang="ja-JP"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（産業医は助言）</a:t>
                      </a:r>
                      <a:endParaRPr kumimoji="1" lang="en-US" altLang="ja-JP"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担い手：医療の専門家</a:t>
                      </a:r>
                      <a:endParaRPr kumimoji="1" lang="en-US" altLang="ja-JP" sz="2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（上司・人事担当者には「難しい」）</a:t>
                      </a:r>
                      <a:endParaRPr kumimoji="1" lang="ja-JP" altLang="en-US" sz="2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2700" marR="127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366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事業者は、やらなくてはならない</a:t>
                      </a:r>
                      <a:endParaRPr kumimoji="1" lang="en-US" altLang="ja-JP"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（労働安全衛生法、他）</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やらないより、やった方がよいかも</a:t>
                      </a:r>
                      <a:br>
                        <a:rPr kumimoji="1" lang="en-US" altLang="ja-JP" sz="2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br>
                      <a:r>
                        <a:rPr kumimoji="1" lang="ja-JP" altLang="en-US" sz="2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（やってもよい、やらなくてもよい）</a:t>
                      </a: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a:t>
                      </a:r>
                      <a:endParaRPr kumimoji="1" lang="ja-JP" altLang="en-US" sz="2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2700" marR="127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9366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命令に基づく</a:t>
                      </a:r>
                      <a:endParaRPr kumimoji="1" lang="en-US" altLang="ja-JP"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社員も、やらなくてはならない</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支援（個人の希望に基づく）</a:t>
                      </a:r>
                      <a:endParaRPr kumimoji="1" lang="en-US" altLang="ja-JP"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所詮は</a:t>
                      </a:r>
                      <a:r>
                        <a:rPr kumimoji="1" lang="ja-JP" altLang="en-US" sz="2400" b="0" i="0" u="none" strike="noStrike"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ＭＳ Ｐゴシック" panose="020B0600070205080204" pitchFamily="34" charset="-128"/>
                        </a:rPr>
                        <a:t>「福利厚生」</a:t>
                      </a:r>
                      <a:r>
                        <a:rPr kumimoji="1" lang="ja-JP" altLang="en-US"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を越えない</a:t>
                      </a:r>
                    </a:p>
                  </a:txBody>
                  <a:tcPr marL="12700" marR="127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48151" name="スライド番号プレースホルダ 3">
            <a:extLst>
              <a:ext uri="{FF2B5EF4-FFF2-40B4-BE49-F238E27FC236}">
                <a16:creationId xmlns:a16="http://schemas.microsoft.com/office/drawing/2014/main" id="{DC97FB39-AACF-4D80-8821-7FF2242762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CE31A23-D82A-48FB-9925-D2DD2F1A8A0B}" type="slidenum">
              <a:rPr lang="ja-JP" altLang="en-US" sz="1200" smtClean="0">
                <a:solidFill>
                  <a:srgbClr val="898989"/>
                </a:solidFill>
              </a:rPr>
              <a:pPr>
                <a:spcBef>
                  <a:spcPct val="0"/>
                </a:spcBef>
                <a:buFontTx/>
                <a:buNone/>
              </a:pPr>
              <a:t>27</a:t>
            </a:fld>
            <a:endParaRPr lang="ja-JP" altLang="en-US" sz="1200">
              <a:solidFill>
                <a:srgbClr val="898989"/>
              </a:solidFill>
            </a:endParaRPr>
          </a:p>
        </p:txBody>
      </p:sp>
      <p:sp>
        <p:nvSpPr>
          <p:cNvPr id="6" name="テキスト ボックス 5">
            <a:extLst>
              <a:ext uri="{FF2B5EF4-FFF2-40B4-BE49-F238E27FC236}">
                <a16:creationId xmlns:a16="http://schemas.microsoft.com/office/drawing/2014/main" id="{23C8A160-0645-4004-91DB-21621B42D7F4}"/>
              </a:ext>
            </a:extLst>
          </p:cNvPr>
          <p:cNvSpPr txBox="1"/>
          <p:nvPr/>
        </p:nvSpPr>
        <p:spPr>
          <a:xfrm>
            <a:off x="1524000" y="6083300"/>
            <a:ext cx="4529138" cy="369888"/>
          </a:xfrm>
          <a:prstGeom prst="rect">
            <a:avLst/>
          </a:prstGeom>
          <a:solidFill>
            <a:schemeClr val="bg1">
              <a:lumMod val="95000"/>
            </a:schemeClr>
          </a:solidFill>
        </p:spPr>
        <p:txBody>
          <a:bodyPr wrap="none">
            <a:spAutoFit/>
          </a:bodyPr>
          <a:lstStyle/>
          <a:p>
            <a:pPr eaLnBrk="1" fontAlgn="auto" hangingPunct="1">
              <a:spcBef>
                <a:spcPts val="0"/>
              </a:spcBef>
              <a:spcAft>
                <a:spcPts val="0"/>
              </a:spcAft>
              <a:defRPr/>
            </a:pPr>
            <a:r>
              <a:rPr lang="ja-JP" altLang="en-US" dirty="0">
                <a:latin typeface="+mn-lt"/>
                <a:ea typeface="+mn-ea"/>
              </a:rPr>
              <a:t>（健康管理は社員自身にやらせなさい，</a:t>
            </a:r>
            <a:r>
              <a:rPr lang="en-US" altLang="ja-JP" dirty="0">
                <a:latin typeface="+mn-lt"/>
                <a:ea typeface="+mn-ea"/>
              </a:rPr>
              <a:t>p.10</a:t>
            </a:r>
            <a:r>
              <a:rPr lang="ja-JP" altLang="en-US" dirty="0">
                <a:latin typeface="+mn-lt"/>
                <a:ea typeface="+mn-ea"/>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a:extLst>
              <a:ext uri="{FF2B5EF4-FFF2-40B4-BE49-F238E27FC236}">
                <a16:creationId xmlns:a16="http://schemas.microsoft.com/office/drawing/2014/main" id="{DD679A90-4B4A-43F9-B3F5-AA41D3576BBE}"/>
              </a:ext>
            </a:extLst>
          </p:cNvPr>
          <p:cNvSpPr>
            <a:spLocks noGrp="1"/>
          </p:cNvSpPr>
          <p:nvPr>
            <p:ph type="title"/>
          </p:nvPr>
        </p:nvSpPr>
        <p:spPr/>
        <p:txBody>
          <a:bodyPr/>
          <a:lstStyle/>
          <a:p>
            <a:pPr eaLnBrk="1" hangingPunct="1"/>
            <a:r>
              <a:rPr lang="ja-JP" altLang="en-US"/>
              <a:t>本人の意志をどこまで尊重するか</a:t>
            </a:r>
          </a:p>
        </p:txBody>
      </p:sp>
      <p:graphicFrame>
        <p:nvGraphicFramePr>
          <p:cNvPr id="5" name="コンテンツ プレースホルダ 4">
            <a:extLst>
              <a:ext uri="{FF2B5EF4-FFF2-40B4-BE49-F238E27FC236}">
                <a16:creationId xmlns:a16="http://schemas.microsoft.com/office/drawing/2014/main" id="{AA07154F-206E-4403-8C90-D515E034F43D}"/>
              </a:ext>
            </a:extLst>
          </p:cNvPr>
          <p:cNvGraphicFramePr>
            <a:graphicFrameLocks noGrp="1"/>
          </p:cNvGraphicFramePr>
          <p:nvPr>
            <p:ph idx="1"/>
            <p:extLst>
              <p:ext uri="{D42A27DB-BD31-4B8C-83A1-F6EECF244321}">
                <p14:modId xmlns:p14="http://schemas.microsoft.com/office/powerpoint/2010/main" val="871924515"/>
              </p:ext>
            </p:extLst>
          </p:nvPr>
        </p:nvGraphicFramePr>
        <p:xfrm>
          <a:off x="609600" y="1341438"/>
          <a:ext cx="10972800" cy="4641850"/>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“業務的”健康管理</a:t>
                      </a:r>
                    </a:p>
                  </a:txBody>
                  <a:tcPr marL="115884" marR="1158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“医療的”健康管理 </a:t>
                      </a:r>
                    </a:p>
                  </a:txBody>
                  <a:tcPr marL="12071" marR="12071"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052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労働契約を満たしている限りにおいて尊重する</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本人の意に沿わずとも</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組織にとって必要なことはやらせる</a:t>
                      </a:r>
                    </a:p>
                  </a:txBody>
                  <a:tcPr marL="115884" marR="1158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最大限尊重する</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本人の意に沿わない</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ことは決して実施しない</a:t>
                      </a:r>
                    </a:p>
                  </a:txBody>
                  <a:tcPr marL="12071" marR="12071"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50190" name="スライド番号プレースホルダー 1">
            <a:extLst>
              <a:ext uri="{FF2B5EF4-FFF2-40B4-BE49-F238E27FC236}">
                <a16:creationId xmlns:a16="http://schemas.microsoft.com/office/drawing/2014/main" id="{2A87DFF6-6B00-4705-A490-5F963290D4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F6DA703-49D5-4100-A3D8-D03D4560ECA7}" type="slidenum">
              <a:rPr lang="ja-JP" altLang="en-US" sz="1200" smtClean="0">
                <a:solidFill>
                  <a:srgbClr val="898989"/>
                </a:solidFill>
              </a:rPr>
              <a:pPr>
                <a:spcBef>
                  <a:spcPct val="0"/>
                </a:spcBef>
                <a:buFontTx/>
                <a:buNone/>
              </a:pPr>
              <a:t>28</a:t>
            </a:fld>
            <a:endParaRPr lang="ja-JP" altLang="en-US" sz="12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a:extLst>
              <a:ext uri="{FF2B5EF4-FFF2-40B4-BE49-F238E27FC236}">
                <a16:creationId xmlns:a16="http://schemas.microsoft.com/office/drawing/2014/main" id="{83645017-11B5-42DB-999C-224FFBBA34F4}"/>
              </a:ext>
            </a:extLst>
          </p:cNvPr>
          <p:cNvSpPr>
            <a:spLocks noGrp="1"/>
          </p:cNvSpPr>
          <p:nvPr>
            <p:ph type="title"/>
          </p:nvPr>
        </p:nvSpPr>
        <p:spPr/>
        <p:txBody>
          <a:bodyPr/>
          <a:lstStyle/>
          <a:p>
            <a:pPr eaLnBrk="1" hangingPunct="1"/>
            <a:r>
              <a:rPr lang="ja-JP" altLang="en-US"/>
              <a:t>優先順位</a:t>
            </a:r>
          </a:p>
        </p:txBody>
      </p:sp>
      <p:graphicFrame>
        <p:nvGraphicFramePr>
          <p:cNvPr id="5" name="コンテンツ プレースホルダ 4">
            <a:extLst>
              <a:ext uri="{FF2B5EF4-FFF2-40B4-BE49-F238E27FC236}">
                <a16:creationId xmlns:a16="http://schemas.microsoft.com/office/drawing/2014/main" id="{B0EA4FFF-8A84-4E15-97E0-559A9C848D59}"/>
              </a:ext>
            </a:extLst>
          </p:cNvPr>
          <p:cNvGraphicFramePr>
            <a:graphicFrameLocks noGrp="1"/>
          </p:cNvGraphicFramePr>
          <p:nvPr>
            <p:ph idx="1"/>
            <p:extLst>
              <p:ext uri="{D42A27DB-BD31-4B8C-83A1-F6EECF244321}">
                <p14:modId xmlns:p14="http://schemas.microsoft.com/office/powerpoint/2010/main" val="1083704741"/>
              </p:ext>
            </p:extLst>
          </p:nvPr>
        </p:nvGraphicFramePr>
        <p:xfrm>
          <a:off x="609600" y="1341438"/>
          <a:ext cx="10972800" cy="4641850"/>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“業務的”健康管理</a:t>
                      </a:r>
                    </a:p>
                  </a:txBody>
                  <a:tcPr marL="115884" marR="1158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“医療的”健康管理 </a:t>
                      </a:r>
                    </a:p>
                  </a:txBody>
                  <a:tcPr marL="12071" marR="12071"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05225">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業績への</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貢献度の高い社員に</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より良い待遇</a:t>
                      </a:r>
                      <a:endParaRPr kumimoji="1" lang="en-US" altLang="ja-JP"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115884" marR="1158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人を社会的地位や</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貢献度では差別しない</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「トリアージ」</a:t>
                      </a:r>
                      <a:endParaRPr kumimoji="1" lang="en-US" altLang="ja-JP"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重症者により多くの手当</a:t>
                      </a:r>
                    </a:p>
                  </a:txBody>
                  <a:tcPr marL="12071" marR="12071"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52238" name="スライド番号プレースホルダー 1">
            <a:extLst>
              <a:ext uri="{FF2B5EF4-FFF2-40B4-BE49-F238E27FC236}">
                <a16:creationId xmlns:a16="http://schemas.microsoft.com/office/drawing/2014/main" id="{9BE9714B-CA5B-44E0-B366-C82F6DA400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6C08862-7BB7-4189-BC2D-9796350A44D9}" type="slidenum">
              <a:rPr lang="ja-JP" altLang="en-US" sz="1200" smtClean="0">
                <a:solidFill>
                  <a:srgbClr val="898989"/>
                </a:solidFill>
              </a:rPr>
              <a:pPr>
                <a:spcBef>
                  <a:spcPct val="0"/>
                </a:spcBef>
                <a:buFontTx/>
                <a:buNone/>
              </a:pPr>
              <a:t>29</a:t>
            </a:fld>
            <a:endParaRPr lang="ja-JP" altLang="en-US" sz="12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角丸四角形 9">
            <a:extLst>
              <a:ext uri="{FF2B5EF4-FFF2-40B4-BE49-F238E27FC236}">
                <a16:creationId xmlns:a16="http://schemas.microsoft.com/office/drawing/2014/main" id="{BEDAA930-1450-4143-876A-6055491B79BD}"/>
              </a:ext>
            </a:extLst>
          </p:cNvPr>
          <p:cNvSpPr>
            <a:spLocks noChangeArrowheads="1"/>
          </p:cNvSpPr>
          <p:nvPr/>
        </p:nvSpPr>
        <p:spPr bwMode="auto">
          <a:xfrm>
            <a:off x="609600" y="4157663"/>
            <a:ext cx="10598968" cy="2073275"/>
          </a:xfrm>
          <a:prstGeom prst="roundRect">
            <a:avLst>
              <a:gd name="adj" fmla="val 16667"/>
            </a:avLst>
          </a:prstGeom>
          <a:ln w="50800">
            <a:solidFill>
              <a:srgbClr val="4A7EBB"/>
            </a:solidFill>
            <a:round/>
            <a:headEnd/>
            <a:tailEnd/>
          </a:ln>
          <a:effectLst>
            <a:outerShdw blurRad="40000" dist="23000" dir="5400000" rotWithShape="0">
              <a:srgbClr val="808080">
                <a:alpha val="34998"/>
              </a:srgbClr>
            </a:outerShdw>
          </a:effectLst>
        </p:spPr>
        <p:txBody>
          <a:bodyPr anchor="ctr"/>
          <a:lstStyle/>
          <a:p>
            <a:pPr algn="ctr" eaLnBrk="1" hangingPunct="1">
              <a:defRPr/>
            </a:pPr>
            <a:endParaRPr lang="ja-JP" altLang="en-US">
              <a:solidFill>
                <a:schemeClr val="lt1"/>
              </a:solidFill>
              <a:latin typeface="+mn-lt"/>
              <a:ea typeface="+mn-ea"/>
            </a:endParaRPr>
          </a:p>
        </p:txBody>
      </p:sp>
      <p:sp>
        <p:nvSpPr>
          <p:cNvPr id="6147" name="タイトル 1">
            <a:extLst>
              <a:ext uri="{FF2B5EF4-FFF2-40B4-BE49-F238E27FC236}">
                <a16:creationId xmlns:a16="http://schemas.microsoft.com/office/drawing/2014/main" id="{BAEC7D9F-437A-4A3A-BFA4-44B4156093E6}"/>
              </a:ext>
            </a:extLst>
          </p:cNvPr>
          <p:cNvSpPr>
            <a:spLocks noGrp="1"/>
          </p:cNvSpPr>
          <p:nvPr>
            <p:ph type="title"/>
          </p:nvPr>
        </p:nvSpPr>
        <p:spPr/>
        <p:txBody>
          <a:bodyPr/>
          <a:lstStyle/>
          <a:p>
            <a:r>
              <a:rPr lang="ja-JP" altLang="en-US"/>
              <a:t>こっちを教えます</a:t>
            </a:r>
          </a:p>
        </p:txBody>
      </p:sp>
      <p:sp>
        <p:nvSpPr>
          <p:cNvPr id="6148" name="コンテンツ プレースホルダー 2">
            <a:extLst>
              <a:ext uri="{FF2B5EF4-FFF2-40B4-BE49-F238E27FC236}">
                <a16:creationId xmlns:a16="http://schemas.microsoft.com/office/drawing/2014/main" id="{2A903385-670B-4E81-80D7-56D0A690F3D7}"/>
              </a:ext>
            </a:extLst>
          </p:cNvPr>
          <p:cNvSpPr>
            <a:spLocks noGrp="1"/>
          </p:cNvSpPr>
          <p:nvPr>
            <p:ph idx="1"/>
          </p:nvPr>
        </p:nvSpPr>
        <p:spPr/>
        <p:txBody>
          <a:bodyPr/>
          <a:lstStyle/>
          <a:p>
            <a:endParaRPr lang="ja-JP" altLang="en-US" dirty="0"/>
          </a:p>
        </p:txBody>
      </p:sp>
      <p:sp>
        <p:nvSpPr>
          <p:cNvPr id="4" name="正方形/長方形 3">
            <a:extLst>
              <a:ext uri="{FF2B5EF4-FFF2-40B4-BE49-F238E27FC236}">
                <a16:creationId xmlns:a16="http://schemas.microsoft.com/office/drawing/2014/main" id="{2C43A1EC-0C86-4BA3-947A-1DE6082CB05C}"/>
              </a:ext>
            </a:extLst>
          </p:cNvPr>
          <p:cNvSpPr>
            <a:spLocks noChangeArrowheads="1"/>
          </p:cNvSpPr>
          <p:nvPr/>
        </p:nvSpPr>
        <p:spPr bwMode="auto">
          <a:xfrm>
            <a:off x="859673" y="4252913"/>
            <a:ext cx="10159958" cy="187325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7200" dirty="0">
                <a:solidFill>
                  <a:schemeClr val="lt1"/>
                </a:solidFill>
                <a:latin typeface="+mn-lt"/>
                <a:ea typeface="+mn-ea"/>
              </a:rPr>
              <a:t>産業医</a:t>
            </a:r>
          </a:p>
        </p:txBody>
      </p:sp>
      <p:sp>
        <p:nvSpPr>
          <p:cNvPr id="5" name="片側の 2 つの角を切り取った四角形 4">
            <a:extLst>
              <a:ext uri="{FF2B5EF4-FFF2-40B4-BE49-F238E27FC236}">
                <a16:creationId xmlns:a16="http://schemas.microsoft.com/office/drawing/2014/main" id="{D84E3C65-FF68-419D-81FC-0C5A7C1FE91F}"/>
              </a:ext>
            </a:extLst>
          </p:cNvPr>
          <p:cNvSpPr>
            <a:spLocks/>
          </p:cNvSpPr>
          <p:nvPr/>
        </p:nvSpPr>
        <p:spPr bwMode="auto">
          <a:xfrm>
            <a:off x="863503" y="1508125"/>
            <a:ext cx="1800000" cy="2759075"/>
          </a:xfrm>
          <a:custGeom>
            <a:avLst/>
            <a:gdLst>
              <a:gd name="T0" fmla="*/ 189710 w 1138238"/>
              <a:gd name="T1" fmla="*/ 0 h 1152525"/>
              <a:gd name="T2" fmla="*/ 948528 w 1138238"/>
              <a:gd name="T3" fmla="*/ 0 h 1152525"/>
              <a:gd name="T4" fmla="*/ 1138238 w 1138238"/>
              <a:gd name="T5" fmla="*/ 189710 h 1152525"/>
              <a:gd name="T6" fmla="*/ 1138238 w 1138238"/>
              <a:gd name="T7" fmla="*/ 1152525 h 1152525"/>
              <a:gd name="T8" fmla="*/ 1138238 w 1138238"/>
              <a:gd name="T9" fmla="*/ 1152525 h 1152525"/>
              <a:gd name="T10" fmla="*/ 0 w 1138238"/>
              <a:gd name="T11" fmla="*/ 1152525 h 1152525"/>
              <a:gd name="T12" fmla="*/ 0 w 1138238"/>
              <a:gd name="T13" fmla="*/ 1152525 h 1152525"/>
              <a:gd name="T14" fmla="*/ 0 w 1138238"/>
              <a:gd name="T15" fmla="*/ 189710 h 1152525"/>
              <a:gd name="T16" fmla="*/ 189710 w 1138238"/>
              <a:gd name="T17" fmla="*/ 0 h 1152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8238"/>
              <a:gd name="T28" fmla="*/ 0 h 1152525"/>
              <a:gd name="T29" fmla="*/ 1138238 w 1138238"/>
              <a:gd name="T30" fmla="*/ 1152525 h 1152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8238" h="1152525">
                <a:moveTo>
                  <a:pt x="189710" y="0"/>
                </a:moveTo>
                <a:lnTo>
                  <a:pt x="948528" y="0"/>
                </a:lnTo>
                <a:lnTo>
                  <a:pt x="1138238" y="189710"/>
                </a:lnTo>
                <a:lnTo>
                  <a:pt x="1138238" y="1152525"/>
                </a:lnTo>
                <a:lnTo>
                  <a:pt x="0" y="1152525"/>
                </a:lnTo>
                <a:lnTo>
                  <a:pt x="0" y="189710"/>
                </a:lnTo>
                <a:lnTo>
                  <a:pt x="189710" y="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3600" dirty="0">
                <a:solidFill>
                  <a:schemeClr val="lt1"/>
                </a:solidFill>
                <a:latin typeface="+mn-lt"/>
                <a:ea typeface="+mn-ea"/>
              </a:rPr>
              <a:t>精神科</a:t>
            </a:r>
            <a:endParaRPr lang="en-US" altLang="ja-JP" sz="3600" dirty="0">
              <a:solidFill>
                <a:schemeClr val="lt1"/>
              </a:solidFill>
              <a:latin typeface="+mn-lt"/>
              <a:ea typeface="+mn-ea"/>
            </a:endParaRPr>
          </a:p>
        </p:txBody>
      </p:sp>
      <p:sp>
        <p:nvSpPr>
          <p:cNvPr id="6" name="片側の 2 つの角を切り取った四角形 5">
            <a:extLst>
              <a:ext uri="{FF2B5EF4-FFF2-40B4-BE49-F238E27FC236}">
                <a16:creationId xmlns:a16="http://schemas.microsoft.com/office/drawing/2014/main" id="{08E21BEF-DDE5-40F5-80C2-7B36958EA21C}"/>
              </a:ext>
            </a:extLst>
          </p:cNvPr>
          <p:cNvSpPr>
            <a:spLocks/>
          </p:cNvSpPr>
          <p:nvPr/>
        </p:nvSpPr>
        <p:spPr bwMode="auto">
          <a:xfrm>
            <a:off x="2959730" y="1495425"/>
            <a:ext cx="1800000" cy="2747963"/>
          </a:xfrm>
          <a:custGeom>
            <a:avLst/>
            <a:gdLst>
              <a:gd name="T0" fmla="*/ 189710 w 1138237"/>
              <a:gd name="T1" fmla="*/ 0 h 1152525"/>
              <a:gd name="T2" fmla="*/ 948527 w 1138237"/>
              <a:gd name="T3" fmla="*/ 0 h 1152525"/>
              <a:gd name="T4" fmla="*/ 1138237 w 1138237"/>
              <a:gd name="T5" fmla="*/ 189710 h 1152525"/>
              <a:gd name="T6" fmla="*/ 1138237 w 1138237"/>
              <a:gd name="T7" fmla="*/ 1152525 h 1152525"/>
              <a:gd name="T8" fmla="*/ 1138237 w 1138237"/>
              <a:gd name="T9" fmla="*/ 1152525 h 1152525"/>
              <a:gd name="T10" fmla="*/ 0 w 1138237"/>
              <a:gd name="T11" fmla="*/ 1152525 h 1152525"/>
              <a:gd name="T12" fmla="*/ 0 w 1138237"/>
              <a:gd name="T13" fmla="*/ 1152525 h 1152525"/>
              <a:gd name="T14" fmla="*/ 0 w 1138237"/>
              <a:gd name="T15" fmla="*/ 189710 h 1152525"/>
              <a:gd name="T16" fmla="*/ 189710 w 1138237"/>
              <a:gd name="T17" fmla="*/ 0 h 1152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8237"/>
              <a:gd name="T28" fmla="*/ 0 h 1152525"/>
              <a:gd name="T29" fmla="*/ 1138237 w 1138237"/>
              <a:gd name="T30" fmla="*/ 1152525 h 1152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8237" h="1152525">
                <a:moveTo>
                  <a:pt x="189710" y="0"/>
                </a:moveTo>
                <a:lnTo>
                  <a:pt x="948527" y="0"/>
                </a:lnTo>
                <a:lnTo>
                  <a:pt x="1138237" y="189710"/>
                </a:lnTo>
                <a:lnTo>
                  <a:pt x="1138237" y="1152525"/>
                </a:lnTo>
                <a:lnTo>
                  <a:pt x="0" y="1152525"/>
                </a:lnTo>
                <a:lnTo>
                  <a:pt x="0" y="189710"/>
                </a:lnTo>
                <a:lnTo>
                  <a:pt x="189710" y="0"/>
                </a:lnTo>
                <a:close/>
              </a:path>
            </a:pathLst>
          </a:custGeom>
          <a:solidFill>
            <a:srgbClr val="FF660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3600" dirty="0">
                <a:solidFill>
                  <a:schemeClr val="lt1"/>
                </a:solidFill>
                <a:latin typeface="+mn-lt"/>
                <a:ea typeface="+mn-ea"/>
              </a:rPr>
              <a:t>腫瘍</a:t>
            </a:r>
            <a:endParaRPr lang="en-US" altLang="ja-JP" sz="3600" dirty="0">
              <a:solidFill>
                <a:schemeClr val="lt1"/>
              </a:solidFill>
              <a:latin typeface="+mn-lt"/>
              <a:ea typeface="+mn-ea"/>
            </a:endParaRPr>
          </a:p>
          <a:p>
            <a:pPr algn="ctr" eaLnBrk="1" hangingPunct="1">
              <a:defRPr/>
            </a:pPr>
            <a:r>
              <a:rPr lang="ja-JP" altLang="en-US" sz="3600" dirty="0">
                <a:solidFill>
                  <a:schemeClr val="lt1"/>
                </a:solidFill>
                <a:latin typeface="+mn-lt"/>
                <a:ea typeface="+mn-ea"/>
              </a:rPr>
              <a:t>内科</a:t>
            </a:r>
            <a:endParaRPr lang="en-US" altLang="ja-JP" sz="3600" dirty="0">
              <a:solidFill>
                <a:schemeClr val="lt1"/>
              </a:solidFill>
              <a:latin typeface="+mn-lt"/>
              <a:ea typeface="+mn-ea"/>
            </a:endParaRPr>
          </a:p>
          <a:p>
            <a:pPr algn="ctr" eaLnBrk="1" hangingPunct="1">
              <a:defRPr/>
            </a:pPr>
            <a:endParaRPr lang="en-US" altLang="ja-JP" sz="3600" dirty="0">
              <a:solidFill>
                <a:schemeClr val="lt1"/>
              </a:solidFill>
              <a:latin typeface="+mn-lt"/>
              <a:ea typeface="+mn-ea"/>
            </a:endParaRPr>
          </a:p>
          <a:p>
            <a:pPr algn="ctr" eaLnBrk="1" hangingPunct="1">
              <a:defRPr/>
            </a:pPr>
            <a:r>
              <a:rPr lang="ja-JP" altLang="en-US" sz="3600" dirty="0">
                <a:solidFill>
                  <a:schemeClr val="lt1"/>
                </a:solidFill>
                <a:latin typeface="+mn-lt"/>
                <a:ea typeface="+mn-ea"/>
              </a:rPr>
              <a:t>腫瘍</a:t>
            </a:r>
            <a:endParaRPr lang="en-US" altLang="ja-JP" sz="3600" dirty="0">
              <a:solidFill>
                <a:schemeClr val="lt1"/>
              </a:solidFill>
              <a:latin typeface="+mn-lt"/>
              <a:ea typeface="+mn-ea"/>
            </a:endParaRPr>
          </a:p>
          <a:p>
            <a:pPr algn="ctr" eaLnBrk="1" hangingPunct="1">
              <a:defRPr/>
            </a:pPr>
            <a:r>
              <a:rPr lang="ja-JP" altLang="en-US" sz="3600" dirty="0">
                <a:solidFill>
                  <a:schemeClr val="lt1"/>
                </a:solidFill>
                <a:latin typeface="+mn-lt"/>
                <a:ea typeface="+mn-ea"/>
              </a:rPr>
              <a:t>外科</a:t>
            </a:r>
            <a:endParaRPr lang="en-US" altLang="ja-JP" sz="3600" dirty="0">
              <a:solidFill>
                <a:schemeClr val="lt1"/>
              </a:solidFill>
              <a:latin typeface="+mn-lt"/>
              <a:ea typeface="+mn-ea"/>
            </a:endParaRPr>
          </a:p>
        </p:txBody>
      </p:sp>
      <p:sp>
        <p:nvSpPr>
          <p:cNvPr id="7" name="片側の 2 つの角を切り取った四角形 6">
            <a:extLst>
              <a:ext uri="{FF2B5EF4-FFF2-40B4-BE49-F238E27FC236}">
                <a16:creationId xmlns:a16="http://schemas.microsoft.com/office/drawing/2014/main" id="{1108BC5B-F1CC-49A0-B60B-F7E4BD303940}"/>
              </a:ext>
            </a:extLst>
          </p:cNvPr>
          <p:cNvSpPr>
            <a:spLocks/>
          </p:cNvSpPr>
          <p:nvPr/>
        </p:nvSpPr>
        <p:spPr bwMode="auto">
          <a:xfrm>
            <a:off x="5055957" y="1495425"/>
            <a:ext cx="1800000" cy="2747963"/>
          </a:xfrm>
          <a:custGeom>
            <a:avLst/>
            <a:gdLst>
              <a:gd name="T0" fmla="*/ 189445 w 1136650"/>
              <a:gd name="T1" fmla="*/ 0 h 1152525"/>
              <a:gd name="T2" fmla="*/ 947205 w 1136650"/>
              <a:gd name="T3" fmla="*/ 0 h 1152525"/>
              <a:gd name="T4" fmla="*/ 1136650 w 1136650"/>
              <a:gd name="T5" fmla="*/ 189445 h 1152525"/>
              <a:gd name="T6" fmla="*/ 1136650 w 1136650"/>
              <a:gd name="T7" fmla="*/ 1152525 h 1152525"/>
              <a:gd name="T8" fmla="*/ 1136650 w 1136650"/>
              <a:gd name="T9" fmla="*/ 1152525 h 1152525"/>
              <a:gd name="T10" fmla="*/ 0 w 1136650"/>
              <a:gd name="T11" fmla="*/ 1152525 h 1152525"/>
              <a:gd name="T12" fmla="*/ 0 w 1136650"/>
              <a:gd name="T13" fmla="*/ 1152525 h 1152525"/>
              <a:gd name="T14" fmla="*/ 0 w 1136650"/>
              <a:gd name="T15" fmla="*/ 189445 h 1152525"/>
              <a:gd name="T16" fmla="*/ 189445 w 1136650"/>
              <a:gd name="T17" fmla="*/ 0 h 1152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6650"/>
              <a:gd name="T28" fmla="*/ 0 h 1152525"/>
              <a:gd name="T29" fmla="*/ 1136650 w 1136650"/>
              <a:gd name="T30" fmla="*/ 1152525 h 1152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6650" h="1152525">
                <a:moveTo>
                  <a:pt x="189445" y="0"/>
                </a:moveTo>
                <a:lnTo>
                  <a:pt x="947205" y="0"/>
                </a:lnTo>
                <a:lnTo>
                  <a:pt x="1136650" y="189445"/>
                </a:lnTo>
                <a:lnTo>
                  <a:pt x="1136650" y="1152525"/>
                </a:lnTo>
                <a:lnTo>
                  <a:pt x="0" y="1152525"/>
                </a:lnTo>
                <a:lnTo>
                  <a:pt x="0" y="189445"/>
                </a:lnTo>
                <a:lnTo>
                  <a:pt x="189445" y="0"/>
                </a:lnTo>
                <a:close/>
              </a:path>
            </a:pathLst>
          </a:custGeom>
          <a:solidFill>
            <a:srgbClr val="C3D69B"/>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3600" dirty="0">
                <a:solidFill>
                  <a:schemeClr val="lt1"/>
                </a:solidFill>
                <a:latin typeface="+mn-lt"/>
                <a:ea typeface="+mn-ea"/>
              </a:rPr>
              <a:t>整形</a:t>
            </a:r>
            <a:endParaRPr lang="en-US" altLang="ja-JP" sz="3600" dirty="0">
              <a:solidFill>
                <a:schemeClr val="lt1"/>
              </a:solidFill>
              <a:latin typeface="+mn-lt"/>
              <a:ea typeface="+mn-ea"/>
            </a:endParaRPr>
          </a:p>
          <a:p>
            <a:pPr algn="ctr" eaLnBrk="1" hangingPunct="1">
              <a:defRPr/>
            </a:pPr>
            <a:r>
              <a:rPr lang="ja-JP" altLang="en-US" sz="3600" dirty="0">
                <a:solidFill>
                  <a:schemeClr val="lt1"/>
                </a:solidFill>
                <a:latin typeface="+mn-lt"/>
                <a:ea typeface="+mn-ea"/>
              </a:rPr>
              <a:t>外科</a:t>
            </a:r>
            <a:endParaRPr lang="en-US" altLang="ja-JP" sz="3600" dirty="0">
              <a:solidFill>
                <a:schemeClr val="lt1"/>
              </a:solidFill>
              <a:latin typeface="+mn-lt"/>
              <a:ea typeface="+mn-ea"/>
            </a:endParaRPr>
          </a:p>
        </p:txBody>
      </p:sp>
      <p:sp>
        <p:nvSpPr>
          <p:cNvPr id="8" name="片側の 2 つの角を切り取った四角形 7">
            <a:extLst>
              <a:ext uri="{FF2B5EF4-FFF2-40B4-BE49-F238E27FC236}">
                <a16:creationId xmlns:a16="http://schemas.microsoft.com/office/drawing/2014/main" id="{12C72C4E-F263-48F5-85B6-03001D6C6C90}"/>
              </a:ext>
            </a:extLst>
          </p:cNvPr>
          <p:cNvSpPr>
            <a:spLocks/>
          </p:cNvSpPr>
          <p:nvPr/>
        </p:nvSpPr>
        <p:spPr bwMode="auto">
          <a:xfrm>
            <a:off x="7152184" y="1484313"/>
            <a:ext cx="1800000" cy="2759075"/>
          </a:xfrm>
          <a:custGeom>
            <a:avLst/>
            <a:gdLst>
              <a:gd name="T0" fmla="*/ 189445 w 1136650"/>
              <a:gd name="T1" fmla="*/ 0 h 1152525"/>
              <a:gd name="T2" fmla="*/ 947205 w 1136650"/>
              <a:gd name="T3" fmla="*/ 0 h 1152525"/>
              <a:gd name="T4" fmla="*/ 1136650 w 1136650"/>
              <a:gd name="T5" fmla="*/ 189445 h 1152525"/>
              <a:gd name="T6" fmla="*/ 1136650 w 1136650"/>
              <a:gd name="T7" fmla="*/ 1152525 h 1152525"/>
              <a:gd name="T8" fmla="*/ 1136650 w 1136650"/>
              <a:gd name="T9" fmla="*/ 1152525 h 1152525"/>
              <a:gd name="T10" fmla="*/ 0 w 1136650"/>
              <a:gd name="T11" fmla="*/ 1152525 h 1152525"/>
              <a:gd name="T12" fmla="*/ 0 w 1136650"/>
              <a:gd name="T13" fmla="*/ 1152525 h 1152525"/>
              <a:gd name="T14" fmla="*/ 0 w 1136650"/>
              <a:gd name="T15" fmla="*/ 189445 h 1152525"/>
              <a:gd name="T16" fmla="*/ 189445 w 1136650"/>
              <a:gd name="T17" fmla="*/ 0 h 1152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6650"/>
              <a:gd name="T28" fmla="*/ 0 h 1152525"/>
              <a:gd name="T29" fmla="*/ 1136650 w 1136650"/>
              <a:gd name="T30" fmla="*/ 1152525 h 1152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6650" h="1152525">
                <a:moveTo>
                  <a:pt x="189445" y="0"/>
                </a:moveTo>
                <a:lnTo>
                  <a:pt x="947205" y="0"/>
                </a:lnTo>
                <a:lnTo>
                  <a:pt x="1136650" y="189445"/>
                </a:lnTo>
                <a:lnTo>
                  <a:pt x="1136650" y="1152525"/>
                </a:lnTo>
                <a:lnTo>
                  <a:pt x="0" y="1152525"/>
                </a:lnTo>
                <a:lnTo>
                  <a:pt x="0" y="189445"/>
                </a:lnTo>
                <a:lnTo>
                  <a:pt x="189445" y="0"/>
                </a:lnTo>
                <a:close/>
              </a:path>
            </a:pathLst>
          </a:custGeom>
          <a:solidFill>
            <a:srgbClr val="0000FF"/>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3600" dirty="0">
                <a:solidFill>
                  <a:schemeClr val="lt1"/>
                </a:solidFill>
                <a:latin typeface="+mn-lt"/>
                <a:ea typeface="+mn-ea"/>
              </a:rPr>
              <a:t>皮膚科</a:t>
            </a:r>
            <a:endParaRPr lang="en-US" altLang="ja-JP" sz="3600" dirty="0">
              <a:solidFill>
                <a:schemeClr val="lt1"/>
              </a:solidFill>
              <a:latin typeface="+mn-lt"/>
              <a:ea typeface="+mn-ea"/>
            </a:endParaRPr>
          </a:p>
        </p:txBody>
      </p:sp>
      <p:sp>
        <p:nvSpPr>
          <p:cNvPr id="9" name="片側の 2 つの角を切り取った四角形 8">
            <a:extLst>
              <a:ext uri="{FF2B5EF4-FFF2-40B4-BE49-F238E27FC236}">
                <a16:creationId xmlns:a16="http://schemas.microsoft.com/office/drawing/2014/main" id="{8753F24A-2350-4769-84A5-88F332C71D16}"/>
              </a:ext>
            </a:extLst>
          </p:cNvPr>
          <p:cNvSpPr>
            <a:spLocks/>
          </p:cNvSpPr>
          <p:nvPr/>
        </p:nvSpPr>
        <p:spPr bwMode="auto">
          <a:xfrm>
            <a:off x="9248412" y="1472516"/>
            <a:ext cx="1800000" cy="2768600"/>
          </a:xfrm>
          <a:custGeom>
            <a:avLst/>
            <a:gdLst>
              <a:gd name="T0" fmla="*/ 189445 w 1136650"/>
              <a:gd name="T1" fmla="*/ 0 h 1152525"/>
              <a:gd name="T2" fmla="*/ 947205 w 1136650"/>
              <a:gd name="T3" fmla="*/ 0 h 1152525"/>
              <a:gd name="T4" fmla="*/ 1136650 w 1136650"/>
              <a:gd name="T5" fmla="*/ 189445 h 1152525"/>
              <a:gd name="T6" fmla="*/ 1136650 w 1136650"/>
              <a:gd name="T7" fmla="*/ 1152525 h 1152525"/>
              <a:gd name="T8" fmla="*/ 1136650 w 1136650"/>
              <a:gd name="T9" fmla="*/ 1152525 h 1152525"/>
              <a:gd name="T10" fmla="*/ 0 w 1136650"/>
              <a:gd name="T11" fmla="*/ 1152525 h 1152525"/>
              <a:gd name="T12" fmla="*/ 0 w 1136650"/>
              <a:gd name="T13" fmla="*/ 1152525 h 1152525"/>
              <a:gd name="T14" fmla="*/ 0 w 1136650"/>
              <a:gd name="T15" fmla="*/ 189445 h 1152525"/>
              <a:gd name="T16" fmla="*/ 189445 w 1136650"/>
              <a:gd name="T17" fmla="*/ 0 h 1152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6650"/>
              <a:gd name="T28" fmla="*/ 0 h 1152525"/>
              <a:gd name="T29" fmla="*/ 1136650 w 1136650"/>
              <a:gd name="T30" fmla="*/ 1152525 h 1152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6650" h="1152525">
                <a:moveTo>
                  <a:pt x="189445" y="0"/>
                </a:moveTo>
                <a:lnTo>
                  <a:pt x="947205" y="0"/>
                </a:lnTo>
                <a:lnTo>
                  <a:pt x="1136650" y="189445"/>
                </a:lnTo>
                <a:lnTo>
                  <a:pt x="1136650" y="1152525"/>
                </a:lnTo>
                <a:lnTo>
                  <a:pt x="0" y="1152525"/>
                </a:lnTo>
                <a:lnTo>
                  <a:pt x="0" y="189445"/>
                </a:lnTo>
                <a:lnTo>
                  <a:pt x="189445" y="0"/>
                </a:lnTo>
                <a:close/>
              </a:path>
            </a:pathLst>
          </a:custGeom>
          <a:solidFill>
            <a:srgbClr val="FF000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ja-JP" altLang="en-US" sz="3600" dirty="0">
                <a:solidFill>
                  <a:schemeClr val="lt1"/>
                </a:solidFill>
                <a:latin typeface="+mn-lt"/>
                <a:ea typeface="+mn-ea"/>
              </a:rPr>
              <a:t>呼吸器科</a:t>
            </a:r>
            <a:endParaRPr lang="en-US" altLang="ja-JP" sz="3600" dirty="0">
              <a:solidFill>
                <a:schemeClr val="lt1"/>
              </a:solidFill>
              <a:latin typeface="+mn-lt"/>
              <a:ea typeface="+mn-ea"/>
            </a:endParaRPr>
          </a:p>
        </p:txBody>
      </p:sp>
      <p:sp>
        <p:nvSpPr>
          <p:cNvPr id="6155" name="スライド番号プレースホルダー 1">
            <a:extLst>
              <a:ext uri="{FF2B5EF4-FFF2-40B4-BE49-F238E27FC236}">
                <a16:creationId xmlns:a16="http://schemas.microsoft.com/office/drawing/2014/main" id="{70E639E4-FB18-4143-9CEA-D2D51D79EF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DB5AB07-DAB3-47E0-B96E-AD2E94F05CFD}" type="slidenum">
              <a:rPr lang="ja-JP" altLang="en-US" sz="1200" smtClean="0">
                <a:solidFill>
                  <a:srgbClr val="898989"/>
                </a:solidFill>
              </a:rPr>
              <a:pPr>
                <a:spcBef>
                  <a:spcPct val="0"/>
                </a:spcBef>
                <a:buFontTx/>
                <a:buNone/>
              </a:pPr>
              <a:t>3</a:t>
            </a:fld>
            <a:endParaRPr lang="ja-JP"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コンテンツ プレースホルダー 2">
            <a:extLst>
              <a:ext uri="{FF2B5EF4-FFF2-40B4-BE49-F238E27FC236}">
                <a16:creationId xmlns:a16="http://schemas.microsoft.com/office/drawing/2014/main" id="{6562FBD1-1AFD-4842-9B58-E6BBBA5FE124}"/>
              </a:ext>
            </a:extLst>
          </p:cNvPr>
          <p:cNvSpPr>
            <a:spLocks noGrp="1"/>
          </p:cNvSpPr>
          <p:nvPr>
            <p:ph idx="1"/>
          </p:nvPr>
        </p:nvSpPr>
        <p:spPr/>
        <p:txBody>
          <a:bodyPr/>
          <a:lstStyle/>
          <a:p>
            <a:pPr marL="0" indent="0">
              <a:buNone/>
            </a:pPr>
            <a:r>
              <a:rPr lang="ja-JP" altLang="en-US"/>
              <a:t>　事業者が健康情報を把握した上で、医師の意見に従って、労働者に対し、あなたの健康管理のために、</a:t>
            </a:r>
            <a:endParaRPr lang="en-US" altLang="ja-JP"/>
          </a:p>
          <a:p>
            <a:pPr marL="0" indent="0">
              <a:buNone/>
            </a:pPr>
            <a:r>
              <a:rPr lang="ja-JP" altLang="en-US"/>
              <a:t>　「（時間外）労働時間を短縮します」</a:t>
            </a:r>
            <a:endParaRPr lang="en-US" altLang="ja-JP"/>
          </a:p>
          <a:p>
            <a:pPr marL="0" indent="0">
              <a:buNone/>
            </a:pPr>
            <a:r>
              <a:rPr lang="ja-JP" altLang="en-US"/>
              <a:t>　「（軽）作業に転換します」</a:t>
            </a:r>
            <a:endParaRPr lang="en-US" altLang="ja-JP"/>
          </a:p>
          <a:p>
            <a:pPr marL="0" indent="0">
              <a:buNone/>
            </a:pPr>
            <a:r>
              <a:rPr lang="ja-JP" altLang="en-US"/>
              <a:t>　「療養のため、休暇、休職等により、一定期間勤務させませんよ」</a:t>
            </a:r>
            <a:endParaRPr lang="en-US" altLang="ja-JP"/>
          </a:p>
          <a:p>
            <a:pPr marL="0" indent="0">
              <a:buNone/>
            </a:pPr>
            <a:endParaRPr lang="ja-JP" altLang="en-US"/>
          </a:p>
        </p:txBody>
      </p:sp>
      <p:sp>
        <p:nvSpPr>
          <p:cNvPr id="31746" name="テキスト ボックス 3">
            <a:extLst>
              <a:ext uri="{FF2B5EF4-FFF2-40B4-BE49-F238E27FC236}">
                <a16:creationId xmlns:a16="http://schemas.microsoft.com/office/drawing/2014/main" id="{40E5435A-ADE0-834C-8B38-A9C3D2552B79}"/>
              </a:ext>
            </a:extLst>
          </p:cNvPr>
          <p:cNvSpPr txBox="1">
            <a:spLocks noChangeArrowheads="1"/>
          </p:cNvSpPr>
          <p:nvPr/>
        </p:nvSpPr>
        <p:spPr bwMode="auto">
          <a:xfrm>
            <a:off x="1981201" y="6126163"/>
            <a:ext cx="7338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ＭＳ Ｐゴシック" panose="020B0600070205080204" pitchFamily="34" charset="-128"/>
              </a:defRPr>
            </a:lvl1pPr>
            <a:lvl2pPr marL="742950" indent="-285750">
              <a:defRPr kumimoji="1" sz="2400">
                <a:solidFill>
                  <a:schemeClr val="tx1"/>
                </a:solidFill>
                <a:latin typeface="Calibri" panose="020F0502020204030204" pitchFamily="34" charset="0"/>
                <a:ea typeface="ＭＳ Ｐゴシック" panose="020B0600070205080204" pitchFamily="34" charset="-128"/>
              </a:defRPr>
            </a:lvl2pPr>
            <a:lvl3pPr marL="1143000" indent="-228600">
              <a:defRPr kumimoji="1" sz="2400">
                <a:solidFill>
                  <a:schemeClr val="tx1"/>
                </a:solidFill>
                <a:latin typeface="Calibri" panose="020F0502020204030204" pitchFamily="34" charset="0"/>
                <a:ea typeface="ＭＳ Ｐゴシック" panose="020B0600070205080204" pitchFamily="34" charset="-128"/>
              </a:defRPr>
            </a:lvl3pPr>
            <a:lvl4pPr marL="1600200" indent="-228600">
              <a:defRPr kumimoji="1" sz="2400">
                <a:solidFill>
                  <a:schemeClr val="tx1"/>
                </a:solidFill>
                <a:latin typeface="Calibri" panose="020F0502020204030204" pitchFamily="34" charset="0"/>
                <a:ea typeface="ＭＳ Ｐゴシック" panose="020B0600070205080204" pitchFamily="34" charset="-128"/>
              </a:defRPr>
            </a:lvl4pPr>
            <a:lvl5pPr marL="2057400" indent="-228600">
              <a:defRPr kumimoji="1" sz="2400">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9pPr>
          </a:lstStyle>
          <a:p>
            <a:r>
              <a:rPr lang="ja-JP" altLang="en-US" sz="1800"/>
              <a:t>安西愈．親代わりの健康管理求める安衛法．月刊総務，</a:t>
            </a:r>
            <a:r>
              <a:rPr lang="en-US" altLang="ja-JP" sz="1800" dirty="0"/>
              <a:t>2012</a:t>
            </a:r>
            <a:r>
              <a:rPr lang="ja-JP" altLang="en-US" sz="1800"/>
              <a:t>年</a:t>
            </a:r>
            <a:r>
              <a:rPr lang="en-US" altLang="ja-JP" sz="1800" dirty="0"/>
              <a:t>8</a:t>
            </a:r>
            <a:r>
              <a:rPr lang="ja-JP" altLang="en-US" sz="1800"/>
              <a:t>月，</a:t>
            </a:r>
            <a:r>
              <a:rPr lang="en-US" altLang="ja-JP" sz="1800" dirty="0"/>
              <a:t>p32</a:t>
            </a:r>
            <a:r>
              <a:rPr lang="ja-JP" altLang="en-US" sz="1800"/>
              <a:t>．</a:t>
            </a:r>
          </a:p>
        </p:txBody>
      </p:sp>
      <p:sp>
        <p:nvSpPr>
          <p:cNvPr id="31747" name="スライド番号プレースホルダー 4">
            <a:extLst>
              <a:ext uri="{FF2B5EF4-FFF2-40B4-BE49-F238E27FC236}">
                <a16:creationId xmlns:a16="http://schemas.microsoft.com/office/drawing/2014/main" id="{297E5F4F-EFB2-8F42-85FF-DDEF1829D790}"/>
              </a:ext>
            </a:extLst>
          </p:cNvPr>
          <p:cNvSpPr>
            <a:spLocks noGrp="1"/>
          </p:cNvSpPr>
          <p:nvPr>
            <p:ph type="sldNum" sz="quarter" idx="12"/>
          </p:nvPr>
        </p:nvSpPr>
        <p:spPr bwMode="auto">
          <a:xfrm>
            <a:off x="8737600" y="8475133"/>
            <a:ext cx="2844800"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defPPr>
              <a:defRPr lang="ja-JP"/>
            </a:defPPr>
            <a:lvl1pPr algn="r" rtl="0" fontAlgn="base">
              <a:spcBef>
                <a:spcPct val="0"/>
              </a:spcBef>
              <a:spcAft>
                <a:spcPct val="0"/>
              </a:spcAft>
              <a:defRPr kumimoji="1" sz="1600" kern="1200">
                <a:solidFill>
                  <a:srgbClr val="898989"/>
                </a:solidFill>
                <a:latin typeface="Calibri" panose="020F0502020204030204" pitchFamily="34" charset="0"/>
                <a:ea typeface="ＭＳ Ｐゴシック" panose="020B0600070205080204" pitchFamily="34" charset="-128"/>
                <a:cs typeface="+mn-cs"/>
              </a:defRPr>
            </a:lvl1pPr>
            <a:lvl2pPr marL="609585"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2pPr>
            <a:lvl3pPr marL="121917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3pPr>
            <a:lvl4pPr marL="1828754"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4pPr>
            <a:lvl5pPr marL="2438339"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5pPr>
            <a:lvl6pPr marL="3047924"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6pPr>
            <a:lvl7pPr marL="3657509"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7pPr>
            <a:lvl8pPr marL="4267093"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8pPr>
            <a:lvl9pPr marL="4876678"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9pPr>
          </a:lstStyle>
          <a:p>
            <a:fld id="{4D633421-0F4E-684A-B2D5-FBB3D4A92C00}" type="slidenum">
              <a:rPr lang="ja-JP" altLang="en-US" smtClean="0"/>
              <a:pPr/>
              <a:t>30</a:t>
            </a:fld>
            <a:endParaRPr lang="ja-JP" altLang="en-US" sz="1200"/>
          </a:p>
        </p:txBody>
      </p:sp>
      <p:sp>
        <p:nvSpPr>
          <p:cNvPr id="31748" name="タイトル 1">
            <a:extLst>
              <a:ext uri="{FF2B5EF4-FFF2-40B4-BE49-F238E27FC236}">
                <a16:creationId xmlns:a16="http://schemas.microsoft.com/office/drawing/2014/main" id="{1A485F6C-7952-BB45-B278-92D19191A7CC}"/>
              </a:ext>
            </a:extLst>
          </p:cNvPr>
          <p:cNvSpPr>
            <a:spLocks noGrp="1"/>
          </p:cNvSpPr>
          <p:nvPr>
            <p:ph type="title"/>
          </p:nvPr>
        </p:nvSpPr>
        <p:spPr/>
        <p:txBody>
          <a:bodyPr/>
          <a:lstStyle/>
          <a:p>
            <a:r>
              <a:rPr lang="ja-JP" altLang="en-US" sz="3200"/>
              <a:t>労働者の健診受診義務</a:t>
            </a:r>
            <a:br>
              <a:rPr lang="en-US" altLang="ja-JP" sz="3200"/>
            </a:br>
            <a:r>
              <a:rPr lang="ja-JP" altLang="en-US" sz="3200"/>
              <a:t>健診結果は事業者が労働者の同意無く確認</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1">
            <a:extLst>
              <a:ext uri="{FF2B5EF4-FFF2-40B4-BE49-F238E27FC236}">
                <a16:creationId xmlns:a16="http://schemas.microsoft.com/office/drawing/2014/main" id="{C127247A-E383-4140-811B-80AC30A364CB}"/>
              </a:ext>
            </a:extLst>
          </p:cNvPr>
          <p:cNvSpPr>
            <a:spLocks noGrp="1"/>
          </p:cNvSpPr>
          <p:nvPr>
            <p:ph type="title"/>
          </p:nvPr>
        </p:nvSpPr>
        <p:spPr/>
        <p:txBody>
          <a:bodyPr/>
          <a:lstStyle/>
          <a:p>
            <a:r>
              <a:rPr lang="ja-JP" altLang="en-US"/>
              <a:t>自己選択を認めない構造→</a:t>
            </a:r>
          </a:p>
        </p:txBody>
      </p:sp>
      <p:sp>
        <p:nvSpPr>
          <p:cNvPr id="32770" name="コンテンツ プレースホルダー 2">
            <a:extLst>
              <a:ext uri="{FF2B5EF4-FFF2-40B4-BE49-F238E27FC236}">
                <a16:creationId xmlns:a16="http://schemas.microsoft.com/office/drawing/2014/main" id="{E4AE6D96-D1AD-3349-91DB-DA69F4AA6D44}"/>
              </a:ext>
            </a:extLst>
          </p:cNvPr>
          <p:cNvSpPr>
            <a:spLocks noGrp="1"/>
          </p:cNvSpPr>
          <p:nvPr>
            <p:ph idx="1"/>
          </p:nvPr>
        </p:nvSpPr>
        <p:spPr/>
        <p:txBody>
          <a:bodyPr/>
          <a:lstStyle/>
          <a:p>
            <a:pPr marL="0" indent="0">
              <a:buNone/>
            </a:pPr>
            <a:r>
              <a:rPr lang="ja-JP" altLang="en-US"/>
              <a:t>　親が子供の保護者として、疾病の予防や療養にあたらせるのと同じことを強行法規として事業者の義務とするものである。</a:t>
            </a:r>
          </a:p>
        </p:txBody>
      </p:sp>
      <p:sp>
        <p:nvSpPr>
          <p:cNvPr id="32771" name="スライド番号プレースホルダー 3">
            <a:extLst>
              <a:ext uri="{FF2B5EF4-FFF2-40B4-BE49-F238E27FC236}">
                <a16:creationId xmlns:a16="http://schemas.microsoft.com/office/drawing/2014/main" id="{AC55FB4E-FDB6-B744-89DB-263BFC14A1BE}"/>
              </a:ext>
            </a:extLst>
          </p:cNvPr>
          <p:cNvSpPr>
            <a:spLocks noGrp="1"/>
          </p:cNvSpPr>
          <p:nvPr>
            <p:ph type="sldNum" sz="quarter" idx="12"/>
          </p:nvPr>
        </p:nvSpPr>
        <p:spPr bwMode="auto">
          <a:xfrm>
            <a:off x="8737600" y="8475133"/>
            <a:ext cx="2844800"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defPPr>
              <a:defRPr lang="ja-JP"/>
            </a:defPPr>
            <a:lvl1pPr algn="r" rtl="0" fontAlgn="base">
              <a:spcBef>
                <a:spcPct val="0"/>
              </a:spcBef>
              <a:spcAft>
                <a:spcPct val="0"/>
              </a:spcAft>
              <a:defRPr kumimoji="1" sz="1600" kern="1200">
                <a:solidFill>
                  <a:srgbClr val="898989"/>
                </a:solidFill>
                <a:latin typeface="Calibri" panose="020F0502020204030204" pitchFamily="34" charset="0"/>
                <a:ea typeface="ＭＳ Ｐゴシック" panose="020B0600070205080204" pitchFamily="34" charset="-128"/>
                <a:cs typeface="+mn-cs"/>
              </a:defRPr>
            </a:lvl1pPr>
            <a:lvl2pPr marL="609585"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2pPr>
            <a:lvl3pPr marL="121917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3pPr>
            <a:lvl4pPr marL="1828754"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4pPr>
            <a:lvl5pPr marL="2438339"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5pPr>
            <a:lvl6pPr marL="3047924"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6pPr>
            <a:lvl7pPr marL="3657509"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7pPr>
            <a:lvl8pPr marL="4267093"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8pPr>
            <a:lvl9pPr marL="4876678"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9pPr>
          </a:lstStyle>
          <a:p>
            <a:fld id="{4D633421-0F4E-684A-B2D5-FBB3D4A92C00}" type="slidenum">
              <a:rPr lang="ja-JP" altLang="en-US" smtClean="0"/>
              <a:pPr/>
              <a:t>31</a:t>
            </a:fld>
            <a:endParaRPr lang="ja-JP" altLang="en-US" sz="1200"/>
          </a:p>
        </p:txBody>
      </p:sp>
      <p:sp>
        <p:nvSpPr>
          <p:cNvPr id="5" name="テキスト ボックス 3">
            <a:extLst>
              <a:ext uri="{FF2B5EF4-FFF2-40B4-BE49-F238E27FC236}">
                <a16:creationId xmlns:a16="http://schemas.microsoft.com/office/drawing/2014/main" id="{41856F6B-7E4B-A54B-AA73-752ADE77AA3B}"/>
              </a:ext>
            </a:extLst>
          </p:cNvPr>
          <p:cNvSpPr txBox="1">
            <a:spLocks noChangeArrowheads="1"/>
          </p:cNvSpPr>
          <p:nvPr/>
        </p:nvSpPr>
        <p:spPr bwMode="auto">
          <a:xfrm>
            <a:off x="1981201" y="6126163"/>
            <a:ext cx="7338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ＭＳ Ｐゴシック" panose="020B0600070205080204" pitchFamily="34" charset="-128"/>
              </a:defRPr>
            </a:lvl1pPr>
            <a:lvl2pPr marL="742950" indent="-285750">
              <a:defRPr kumimoji="1" sz="2400">
                <a:solidFill>
                  <a:schemeClr val="tx1"/>
                </a:solidFill>
                <a:latin typeface="Calibri" panose="020F0502020204030204" pitchFamily="34" charset="0"/>
                <a:ea typeface="ＭＳ Ｐゴシック" panose="020B0600070205080204" pitchFamily="34" charset="-128"/>
              </a:defRPr>
            </a:lvl2pPr>
            <a:lvl3pPr marL="1143000" indent="-228600">
              <a:defRPr kumimoji="1" sz="2400">
                <a:solidFill>
                  <a:schemeClr val="tx1"/>
                </a:solidFill>
                <a:latin typeface="Calibri" panose="020F0502020204030204" pitchFamily="34" charset="0"/>
                <a:ea typeface="ＭＳ Ｐゴシック" panose="020B0600070205080204" pitchFamily="34" charset="-128"/>
              </a:defRPr>
            </a:lvl3pPr>
            <a:lvl4pPr marL="1600200" indent="-228600">
              <a:defRPr kumimoji="1" sz="2400">
                <a:solidFill>
                  <a:schemeClr val="tx1"/>
                </a:solidFill>
                <a:latin typeface="Calibri" panose="020F0502020204030204" pitchFamily="34" charset="0"/>
                <a:ea typeface="ＭＳ Ｐゴシック" panose="020B0600070205080204" pitchFamily="34" charset="-128"/>
              </a:defRPr>
            </a:lvl4pPr>
            <a:lvl5pPr marL="2057400" indent="-228600">
              <a:defRPr kumimoji="1" sz="2400">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9pPr>
          </a:lstStyle>
          <a:p>
            <a:r>
              <a:rPr lang="ja-JP" altLang="en-US" sz="1800"/>
              <a:t>安西愈．親代わりの健康管理求める安衛法．月刊総務，</a:t>
            </a:r>
            <a:r>
              <a:rPr lang="en-US" altLang="ja-JP" sz="1800" dirty="0"/>
              <a:t>2012</a:t>
            </a:r>
            <a:r>
              <a:rPr lang="ja-JP" altLang="en-US" sz="1800"/>
              <a:t>年</a:t>
            </a:r>
            <a:r>
              <a:rPr lang="en-US" altLang="ja-JP" sz="1800" dirty="0"/>
              <a:t>8</a:t>
            </a:r>
            <a:r>
              <a:rPr lang="ja-JP" altLang="en-US" sz="1800"/>
              <a:t>月，</a:t>
            </a:r>
            <a:r>
              <a:rPr lang="en-US" altLang="ja-JP" sz="1800" dirty="0"/>
              <a:t>p32</a:t>
            </a:r>
            <a:r>
              <a:rPr lang="ja-JP" altLang="en-US" sz="180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1">
            <a:extLst>
              <a:ext uri="{FF2B5EF4-FFF2-40B4-BE49-F238E27FC236}">
                <a16:creationId xmlns:a16="http://schemas.microsoft.com/office/drawing/2014/main" id="{70B3A2A8-4FD3-5444-ABF7-1651253C4EC8}"/>
              </a:ext>
            </a:extLst>
          </p:cNvPr>
          <p:cNvSpPr>
            <a:spLocks noGrp="1"/>
          </p:cNvSpPr>
          <p:nvPr>
            <p:ph type="title"/>
          </p:nvPr>
        </p:nvSpPr>
        <p:spPr/>
        <p:txBody>
          <a:bodyPr/>
          <a:lstStyle/>
          <a:p>
            <a:r>
              <a:rPr lang="en-US" altLang="ja-JP" dirty="0"/>
              <a:t>1</a:t>
            </a:r>
            <a:r>
              <a:rPr lang="ja-JP" altLang="en-US"/>
              <a:t>歳</a:t>
            </a:r>
            <a:r>
              <a:rPr lang="en-US" altLang="ja-JP" dirty="0"/>
              <a:t>6</a:t>
            </a:r>
            <a:r>
              <a:rPr lang="ja-JP" altLang="en-US"/>
              <a:t>ヶ月健診</a:t>
            </a:r>
          </a:p>
        </p:txBody>
      </p:sp>
      <p:sp>
        <p:nvSpPr>
          <p:cNvPr id="33794" name="コンテンツ プレースホルダー 2">
            <a:extLst>
              <a:ext uri="{FF2B5EF4-FFF2-40B4-BE49-F238E27FC236}">
                <a16:creationId xmlns:a16="http://schemas.microsoft.com/office/drawing/2014/main" id="{C80DD6DD-AB2D-6C43-9558-8C454BACBE8E}"/>
              </a:ext>
            </a:extLst>
          </p:cNvPr>
          <p:cNvSpPr>
            <a:spLocks noGrp="1"/>
          </p:cNvSpPr>
          <p:nvPr>
            <p:ph idx="1"/>
          </p:nvPr>
        </p:nvSpPr>
        <p:spPr/>
        <p:txBody>
          <a:bodyPr/>
          <a:lstStyle/>
          <a:p>
            <a:pPr marL="0" indent="0">
              <a:buNone/>
            </a:pPr>
            <a:r>
              <a:rPr lang="ja-JP" altLang="en-US"/>
              <a:t>　親が、子供から頼まれなくても、「受診」させ、結果は医師から聴いて、必要な治療や生活上の注意を、全部親がやってあげる。</a:t>
            </a:r>
            <a:endParaRPr lang="en-US" altLang="ja-JP"/>
          </a:p>
        </p:txBody>
      </p:sp>
      <p:sp>
        <p:nvSpPr>
          <p:cNvPr id="33798" name="スライド番号プレースホルダー 5">
            <a:extLst>
              <a:ext uri="{FF2B5EF4-FFF2-40B4-BE49-F238E27FC236}">
                <a16:creationId xmlns:a16="http://schemas.microsoft.com/office/drawing/2014/main" id="{D11BB48D-69C6-4642-ABB6-823099754ED8}"/>
              </a:ext>
            </a:extLst>
          </p:cNvPr>
          <p:cNvSpPr>
            <a:spLocks noGrp="1"/>
          </p:cNvSpPr>
          <p:nvPr>
            <p:ph type="sldNum" sz="quarter" idx="12"/>
          </p:nvPr>
        </p:nvSpPr>
        <p:spPr bwMode="auto">
          <a:xfrm>
            <a:off x="8737600" y="8475133"/>
            <a:ext cx="2844800"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defPPr>
              <a:defRPr lang="ja-JP"/>
            </a:defPPr>
            <a:lvl1pPr algn="r" rtl="0" fontAlgn="base">
              <a:spcBef>
                <a:spcPct val="0"/>
              </a:spcBef>
              <a:spcAft>
                <a:spcPct val="0"/>
              </a:spcAft>
              <a:defRPr kumimoji="1" sz="1600" kern="1200">
                <a:solidFill>
                  <a:srgbClr val="898989"/>
                </a:solidFill>
                <a:latin typeface="Calibri" panose="020F0502020204030204" pitchFamily="34" charset="0"/>
                <a:ea typeface="ＭＳ Ｐゴシック" panose="020B0600070205080204" pitchFamily="34" charset="-128"/>
                <a:cs typeface="+mn-cs"/>
              </a:defRPr>
            </a:lvl1pPr>
            <a:lvl2pPr marL="609585"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2pPr>
            <a:lvl3pPr marL="121917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3pPr>
            <a:lvl4pPr marL="1828754"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4pPr>
            <a:lvl5pPr marL="2438339"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5pPr>
            <a:lvl6pPr marL="3047924"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6pPr>
            <a:lvl7pPr marL="3657509"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7pPr>
            <a:lvl8pPr marL="4267093"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8pPr>
            <a:lvl9pPr marL="4876678"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9pPr>
          </a:lstStyle>
          <a:p>
            <a:fld id="{4D633421-0F4E-684A-B2D5-FBB3D4A92C00}" type="slidenum">
              <a:rPr lang="ja-JP" altLang="en-US" smtClean="0"/>
              <a:pPr/>
              <a:t>32</a:t>
            </a:fld>
            <a:endParaRPr lang="ja-JP" altLang="en-US"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a:extLst>
              <a:ext uri="{FF2B5EF4-FFF2-40B4-BE49-F238E27FC236}">
                <a16:creationId xmlns:a16="http://schemas.microsoft.com/office/drawing/2014/main" id="{D8A20C09-411C-4F47-BE7D-CC06008AC078}"/>
              </a:ext>
            </a:extLst>
          </p:cNvPr>
          <p:cNvSpPr>
            <a:spLocks noGrp="1"/>
          </p:cNvSpPr>
          <p:nvPr>
            <p:ph type="title"/>
          </p:nvPr>
        </p:nvSpPr>
        <p:spPr/>
        <p:txBody>
          <a:bodyPr/>
          <a:lstStyle/>
          <a:p>
            <a:r>
              <a:rPr lang="ja-JP" altLang="en-US"/>
              <a:t>安衛法にもとづく定期健診</a:t>
            </a:r>
          </a:p>
        </p:txBody>
      </p:sp>
      <p:sp>
        <p:nvSpPr>
          <p:cNvPr id="3" name="コンテンツ プレースホルダー 2">
            <a:extLst>
              <a:ext uri="{FF2B5EF4-FFF2-40B4-BE49-F238E27FC236}">
                <a16:creationId xmlns:a16="http://schemas.microsoft.com/office/drawing/2014/main" id="{3851C45F-3193-984E-B203-8E2CBBCDA3E1}"/>
              </a:ext>
            </a:extLst>
          </p:cNvPr>
          <p:cNvSpPr>
            <a:spLocks noGrp="1"/>
          </p:cNvSpPr>
          <p:nvPr>
            <p:ph idx="1"/>
          </p:nvPr>
        </p:nvSpPr>
        <p:spPr/>
        <p:txBody>
          <a:bodyPr>
            <a:normAutofit/>
          </a:bodyPr>
          <a:lstStyle/>
          <a:p>
            <a:pPr marL="0" indent="0">
              <a:buNone/>
              <a:defRPr/>
            </a:pPr>
            <a:r>
              <a:rPr lang="ja-JP" altLang="en-US" dirty="0">
                <a:cs typeface="+mn-cs"/>
              </a:rPr>
              <a:t>　受け身が習慣化、「受けろ」と会社（保健師等）が言うので、受ける。</a:t>
            </a:r>
            <a:endParaRPr lang="en-US" altLang="ja-JP" dirty="0">
              <a:cs typeface="+mn-cs"/>
            </a:endParaRPr>
          </a:p>
          <a:p>
            <a:pPr marL="0" indent="0">
              <a:buNone/>
              <a:defRPr/>
            </a:pPr>
            <a:r>
              <a:rPr lang="ja-JP" altLang="ja-JP" dirty="0">
                <a:cs typeface="+mn-cs"/>
              </a:rPr>
              <a:t>　</a:t>
            </a:r>
            <a:r>
              <a:rPr lang="ja-JP" altLang="en-US" dirty="0">
                <a:cs typeface="+mn-cs"/>
              </a:rPr>
              <a:t>結果は、自分で見ることもなく、引き出しに。問題あれば、保健師が言ってきてくれるという甘え。</a:t>
            </a:r>
            <a:endParaRPr lang="en-US" altLang="ja-JP" dirty="0">
              <a:cs typeface="+mn-cs"/>
            </a:endParaRPr>
          </a:p>
          <a:p>
            <a:pPr marL="0" indent="0">
              <a:buNone/>
              <a:defRPr/>
            </a:pPr>
            <a:r>
              <a:rPr lang="ja-JP" altLang="en-US" dirty="0"/>
              <a:t>　精検等受診しない。</a:t>
            </a:r>
            <a:r>
              <a:rPr lang="ja-JP" altLang="en-US" dirty="0">
                <a:cs typeface="+mn-cs"/>
              </a:rPr>
              <a:t>ナントカ精検等受診させても、生活習慣は変えない。</a:t>
            </a:r>
            <a:endParaRPr lang="en-US" altLang="ja-JP" dirty="0">
              <a:cs typeface="+mn-cs"/>
            </a:endParaRPr>
          </a:p>
          <a:p>
            <a:pPr marL="0" indent="0">
              <a:buNone/>
              <a:defRPr/>
            </a:pPr>
            <a:r>
              <a:rPr lang="ja-JP" altLang="en-US" dirty="0">
                <a:cs typeface="+mn-cs"/>
              </a:rPr>
              <a:t>　医療はサービス、</a:t>
            </a:r>
            <a:r>
              <a:rPr lang="ja-JP" altLang="en-US" u="sng" dirty="0">
                <a:effectLst>
                  <a:outerShdw blurRad="38100" dist="38100" dir="2700000" algn="tl">
                    <a:srgbClr val="000000">
                      <a:alpha val="43137"/>
                    </a:srgbClr>
                  </a:outerShdw>
                </a:effectLst>
                <a:cs typeface="+mn-cs"/>
              </a:rPr>
              <a:t>自分の不利益になることを医療者（→会社）がするはずがない</a:t>
            </a:r>
            <a:r>
              <a:rPr lang="ja-JP" altLang="en-US" dirty="0">
                <a:cs typeface="+mn-cs"/>
              </a:rPr>
              <a:t>という期待。</a:t>
            </a:r>
          </a:p>
        </p:txBody>
      </p:sp>
      <p:sp>
        <p:nvSpPr>
          <p:cNvPr id="34819" name="スライド番号プレースホルダー 3">
            <a:extLst>
              <a:ext uri="{FF2B5EF4-FFF2-40B4-BE49-F238E27FC236}">
                <a16:creationId xmlns:a16="http://schemas.microsoft.com/office/drawing/2014/main" id="{D46EF94A-72A7-E14E-A7FF-59A7EAB68923}"/>
              </a:ext>
            </a:extLst>
          </p:cNvPr>
          <p:cNvSpPr>
            <a:spLocks noGrp="1"/>
          </p:cNvSpPr>
          <p:nvPr>
            <p:ph type="sldNum" sz="quarter" idx="12"/>
          </p:nvPr>
        </p:nvSpPr>
        <p:spPr bwMode="auto">
          <a:xfrm>
            <a:off x="8737600" y="8475133"/>
            <a:ext cx="2844800"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defPPr>
              <a:defRPr lang="ja-JP"/>
            </a:defPPr>
            <a:lvl1pPr algn="r" rtl="0" fontAlgn="base">
              <a:spcBef>
                <a:spcPct val="0"/>
              </a:spcBef>
              <a:spcAft>
                <a:spcPct val="0"/>
              </a:spcAft>
              <a:defRPr kumimoji="1" sz="1600" kern="1200">
                <a:solidFill>
                  <a:srgbClr val="898989"/>
                </a:solidFill>
                <a:latin typeface="Calibri" panose="020F0502020204030204" pitchFamily="34" charset="0"/>
                <a:ea typeface="ＭＳ Ｐゴシック" panose="020B0600070205080204" pitchFamily="34" charset="-128"/>
                <a:cs typeface="+mn-cs"/>
              </a:defRPr>
            </a:lvl1pPr>
            <a:lvl2pPr marL="609585"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2pPr>
            <a:lvl3pPr marL="121917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3pPr>
            <a:lvl4pPr marL="1828754"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4pPr>
            <a:lvl5pPr marL="2438339"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5pPr>
            <a:lvl6pPr marL="3047924"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6pPr>
            <a:lvl7pPr marL="3657509"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7pPr>
            <a:lvl8pPr marL="4267093"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8pPr>
            <a:lvl9pPr marL="4876678"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9pPr>
          </a:lstStyle>
          <a:p>
            <a:fld id="{4D633421-0F4E-684A-B2D5-FBB3D4A92C00}" type="slidenum">
              <a:rPr lang="ja-JP" altLang="en-US" smtClean="0"/>
              <a:pPr/>
              <a:t>33</a:t>
            </a:fld>
            <a:endParaRPr lang="ja-JP" altLang="en-US" sz="1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1">
            <a:extLst>
              <a:ext uri="{FF2B5EF4-FFF2-40B4-BE49-F238E27FC236}">
                <a16:creationId xmlns:a16="http://schemas.microsoft.com/office/drawing/2014/main" id="{5AF54A33-4FC1-3741-828D-026D59DC5CC7}"/>
              </a:ext>
            </a:extLst>
          </p:cNvPr>
          <p:cNvSpPr>
            <a:spLocks noGrp="1"/>
          </p:cNvSpPr>
          <p:nvPr>
            <p:ph type="title"/>
          </p:nvPr>
        </p:nvSpPr>
        <p:spPr/>
        <p:txBody>
          <a:bodyPr/>
          <a:lstStyle/>
          <a:p>
            <a:r>
              <a:rPr lang="ja-JP" altLang="en-US"/>
              <a:t>受け身健診に慣れきると。。。</a:t>
            </a:r>
          </a:p>
        </p:txBody>
      </p:sp>
      <p:sp>
        <p:nvSpPr>
          <p:cNvPr id="35842" name="AutoShape 2" descr="data:image/jpeg;base64,/9j/4AAQSkZJRgABAQAAAQABAAD/2wCEAAkGBxQQEBQQEBQSFBUPFBAVFBQUFBQUFBAVFhUWFxUVFBQYHCggGBolHBYVITEhJSkrMC4uFx80ODMsNygtLisBCgoKDg0OGxAQGywkHyYvLC00LCwsLCwsLCwtLCwrLCwsLCwsLSwsLCwsLiwsLC4sLCwsLCwsLCwsLSwsLCwuLP/AABEIAKcBLgMBIgACEQEDEQH/xAAcAAACAgMBAQAAAAAAAAAAAAAAAQQFAgMGBwj/xABIEAACAgECAwUEBQkEBwkAAAABAgADEQQSBSExEyJBUWEGMnGBQlKRobEHFCMkYnLB0fBTgpKiFTNjc7LC4RYXQ2SDk8PS8f/EABkBAQEBAQEBAAAAAAAAAAAAAAABAgMEBf/EACoRAAICAQMDAgYDAQAAAAAAAAABAhEDEiExBEFhIlFxkaGxwfATMrKB/9oADAMBAAIRAxEAPwD18TITETISmRwijlAQhFIBiOIRwAhCEoMY4hCAERjiMgFEI4hKAMxMyMxMAxmJmUxMpRTEzKYmQyKIzXq9QtSNY+dtaszYUsQqgkkKoJPIdAJr02urtJFbqzL7yg99P3kPeX5iaBvjiMwutCKXcqqjqzEKo+JPISg2TTq9WlKGy1lRQVBZjgZYhVHxJIHzlX/2hW3lokbUk9HXuacdebahhtI/c3n0men4QXcW6xlucbtlYGKKAwKnYh95ipILtz5nAUEiQFxCQ0LVd0hnQe6wyzqPJx1f94ZPTI6sQ8Tq/tFJzjaDl93Xb2Y72fTGZQTITVp7g6K69HAYZGDgjPMeBmyCDhFCQDhFCRmhwhFICaI4o5AOEIQAhCEAI4QxACKOGIAoRxQBGIzKKAYxTIiKAIzEzKKUGJmJEzMRgGBmJmZmJEAwIlXVo0P6taiOtXep3gN+jzgBcjkUOFz5bDnJltIfE+6ot/sDvP7n/iD17uT8QJbIR34HUfG9R5JqdSij4KtgAir9ntMGFhpR3XO2y3N1i564ewsw+2WkIBVce4uulRSWpDOe6t1vZKwHvENtPTI8PGV1HtehVchLLHtFa16W1b+qllLFgmM7WHyll7R2MtOUaxTvXnXZTW3jnvXd3Hp1nMa4vYmkDvfn8+5MbNPbaoFDHuGkFfPAIzknzE4TnJPY+h0+LHOHqXv38Xx7HU6DXXWPh9M9SYPessqLE+A2ITgdeeZYlfHy6ek5H2TvbU33n861LLp7ECI+xSylAWFqFA3vbh4dJ2GJ0xz1KzzdTj/jnp27cX+SH+aspPZOqhiWKsm5QScsVwykZOSevMzVbpb35G5UHnVXhz8GdmA/w/ZLHEBNnAqPZ7SKqPYq47axzkszsyISlZZ2yTkDfz8XMtcTRw5NtSDyUD7JJxAMcQxHiGIAoYjxDEgJgjiEYkKEI4QAhCEAI4QxACKOGIAoRxQBQjigCiMyigGMUZigCiMymJEAxMxMzMwMoMYnAwd2MYOc9MeOfSZSs4zZVYv5u+xnZqD2TYJYdqpB2HqvdbJ6YBgG3gjltLQzdWppJzkHJRScgybHCAUntPobLhR2dddvZ3q7JYQKyvZ2L3sg8ssOgMquG8AuGpR7EpqrTUXajZU25QxpqqrC91eXJz08Pt6265UUu5CqgJZicBQOZJPgJx2r4zWHZk4soDFmCCqq0ICc4BVd2B05zjNRTt/g9/TyySg4R9muJPn4X9iw4dwEfnuo1VqEMbkalw2CydkqsDtPNcjofKdHI/DtUt1KWo29XVSHwV38uu09PhJM6RSS2PLmnKcvV22+WwoRwmjlRG0Z99D1R2+xu+vyw2P7pm+RdXUO0qcZB37WIJG5NrkKw6EbsYz0ycdTJkCjGOOEAWIRwgEuEISAcIRwBRwhBQhCOCChHCAKGJXcV49ptIQNTfTSXGVFjqpIzjIB54z4yRoOI1XruotrtHmjq3246QUkxGOKCCijhAMYjMojAMYjHE0AxmJmRmJlApE1Y2vU/wC0UPqrg8v8Sp98lGV9uoW22tKyGFbb7CuGVAFO1SR0YsVOPJTALDEMQjxANWpdVRmsKhFUly2NoXHPdnwxOE4vrbbqxq+xQaGt69lLk1tqtzqotdAPc55VT16nPKdxrdFXehruVXQlSVbmDggjI+IENfoUvqam1QyOMMvMcvDBHTw6TnOLkerp80MTTavf5Lx589vtI2xSr4b7P1ad+0rNucEd+6yxcH9liRnl1lrNq+5wmop+l3/yvyxQjiMpg0a2oPWwJ28shj0RlO5W+RAPymPDdX21S27Su/OAehGSAy+anqCcHBHISFxU9tbXpMZVw1t/l2SEBaz++5Ax0KpYJbGChFCEAI4oQCZHFHIQIQjkKEMQgIAxHEI5QE4T8rPtRbodNXVpiVv1jMqsBk1ou3ey+G7Loo/eJ8J3U89/K8iUjScRs3MuitsVkUZLdsndPPlyetfEdfhMybSbRqCTas8a1XstriBY1V7GzJyQd2SSSX3c+ZJOT1z6yFTVq9BYt6iyh6yuHUjunyOCcg9MHkc48Z3P/exQBjsdQ3LkWNI+5R/OctxL2wquDjsbT2gIO6wHr5cuXynmUst7xPTKOGrT3Pov2Q40NfoaNXgA2p3wOi2KSlgHpuVpbzkfySVheDaXbu5rax3DBy1rsw+GScek68z1I8jEYo4jBBRGVfFeM9kezqre+3APZ14yBz5szEKo5HmxA5Hx5SrXj2pDYtoqTJwB2gbA8NxB/AGLNxxyfB08RkThmvF67gCrKcMh6qfj4jyMlymWmnTMDMTMjMTKQUj6BAqsoAGLLjgftuz/APNJE1IMO3qFb581P3KIBthiEIBE4npXtTbVc1ByCXVUYkc8rhwR8/ScrqeFW3ar81XWavbSiWX2doqHv5CVIqKME7SSTnAnazntelul1T6qqpr69Qla3JXjta2r3bXVSe+CDggc+U5ZIo9fTZGrSq62uufi/F15JvDeAUad+0rDl9pUu9tljEEgkd5iOoEtJD4XxEahC6pdXhtpW6tq2zgH3T4c+smTcUq2OGRzcvXd+QhCKaOZVcIr3X6u49WtSpT/ALOmtcD/ANyy4/3pbSFw5NpuXyuc/wCNVf8A5pMgBCEIAo4QgEuAhHMlCBMBPGfyiflLtFr6fRMq11sVNuA3ake9tyD3c8s+OOXWRuipWezTICfLOk9vdbU5dbmJbbkHmjY+snTPLr19Z7V+TH27PFFeu1FS2kAnaeTKeWdp5j7xz8OWSYaO8hCEpAkLjGjF1e0gHBDYPMNjPIjxk6KSUdSoqel2jg+K0olT7KqgCrDG0DvEciCByH/WczWAQiqMnOOmOeeXLz6TpPyicGTUVHTEgdoRYvPmoRhuwD4c8em5ZS8P4aysoBYLXtwQcsSMbVVuu44HP5z5bg9Wl8n11kX8erselcG4YuloTT1+7UMZ6ZJJLHHhkkyYZTcM4yXx2mw7iRmrLBCOoYgn0GeXOXCsD0OZ9SNVsfId3uOIxzVqK9ysv1gR0z1GOhlIc3/pEPUWTGzLqGLbVYq7JuJAyxJUn5icz7RayhK8m+lcY6spJ5Z5DPlk/KcnovyR2WoDfrGGPoBC2z5lv4DrNF/5N9PU1Qd9Qd5G4ns1AzjpgE9D9onz5qEncpfQ+lD+RKox+peeyvtj2PEaaFurto1u2sqrZNNvRCvPkCSo2+pPx9hM8U4T7J6fSX121Bi9dtJV2bJH6ReYHIZxPamnqwTUo7Hk6iDjK5GJmJjMxnc84SOzYuUfWrs/ysn/ANpvzIlp/WK/91f/AMVMAmZhmKEoGDKRvaIfmNmtVCBWLv0bEAlq3ZNpIzjJX75N4pVc6BdNYlTFu87J2hC4PuDIG7OOvKcjwnhNNNurTUpZqn0rrcgYGzelq7i1dHubt+/OBOU5NOkevBixyi5Se6rZc1dP2W9rudloOI13rmuypyANwrsV9px0O0yVmcdXfTfrdM+iqdWqazt3FDUqtJQjs3JA3HdtwOfSdjNQlZzz4lja537PlBmGYRTZwIzHZaD4XDafR0yy/au/n+wokqVPGX326fTKSDY/bMQcFatOVZiPjY1KfBzLWAEMwhIAzDMUcEJYjiEchorfafXHT6LUXpjdVTYy56ZA5GeLex1egWjtdTZpGuexh+lvrTYigAcuZ65xgT3LimiGootobpfXZWeWcB1K5x6ZzPIE/JPpBQGc6jtNxUgOmD3ioPunA5Z6mcOoca9R6On1X6SBx86A14R9Gzfs3VDl8fP7JTfk91y6fjWn7JgVdxUSCGytq4xkHwYj7JP4x+T7SVXrWj3YbAOSOR+O3HlLT2J9hKk4pSymzbSr3cyDl62TYucdMnPynDDKClpTZ6c8MjjqaR7fHFCe4+cBOJiMmatQckL85vrGBIUotbwhb9SXtAddOq9mGA7rtu34P1SCmQcglFP0ZvekVIoRVDkbalCjbWB47fAAH7wPGS0cdrbu5BRW5+G08/uP2TbRVkm1hzboD9FfAfxPqTM0a1Mj6DQLUioPo4//AH7ecx1jdwt08vP0x+Pzk23pjzBH3GVmqswq7vogYHm2BzPoOXzh7Dkl6G7epz1Q7T648ZIMrODZ72fHB/GWZmlwZfJVcQ0+071zhjz9D4TgvbTQu+qovrc4QOrp135HLPl1M9SOnDghuh5TguPV3o4rWsWCyxkrdTgMwBJVw3uEAMfEYUmeLNjadx7nv6bMuJELg+jOouVOmCGbPgqMpOP68Z6IxnNcF4U2mUliGts5tt92sDmETPMjPievPkOQF1VY/Q4JAGcDHWd+nhojT5PN1GTXLbgkGKByOvLExzPQecchOv60h+rRaP8AFZVj/hMmSGg/WW9Kavvez+UAmQhCAOVeo4Wx1tWrRgu2uyq1SCTahIZMeRDZPzlnOL4/pGN35vTq9V2tp3uTftq0dROcnaAST0Vc5PXpOeR0uD0dNFyk0nWz7Xt3/fludrmE0aOkV1ogZnCKAGZtzMAOpbxM3Toed8jihCAVXD+/q9Tbk4qFOnUeA2r21jD4m5Af92PKWuZWez+ezdj1s1Grb5du6p/lVR8pZZgDzDMWYZgDzCLMMwCaI4hILcVTeijJFlj1Fh9CxfosDz5/xEy5Jcm4wcuCwlD7QUMd6BthYAqwGSu5Su7HiQdx+QltbqMZUjDDmMfSA5kDzyAZH1yratdh3ALnnkAhWA5+I5EDr5Gcs0NcaXJ0wz0StnmPGe17SsWMp247UCqtd/cAwGC5xu5/D5zq/ZXiNVFZawNusb3goIAGRjOc5yG6ekqvbNtLpXRtTqHO9WdUqp32Oq43MGHdAwRzMn8Naq7SLfUpWs9r3GwWU1W2IQSCRnKnnk58558eOSlrkqPXnzRnBQgdho+I12nCNk9cYIP3yVOZ0aCoI6jngEeowQR+H2zoLbe5uXowGD6HxnsTPn0RiSXYjwZSPVcDP4H7JaAcpVqDkHHh59fQiSm1gSo2Pldq5II5j0xJZavZFYuW1Lp1DLTu/drNjEH4s1Y9QTLlz/XyM5z2Z1ots1NxBUt2XX6pDYA+eZcG/IHx/gZnHLVGzplhplp/eCPrtVtuqXdgMxB/a7jHB8ugkzWVIyndgbfHPu/PwnJe0+pDK/I7qrUCkZ7uUDK/rzyJLp4o7JX9W1FIJ+iSoYD8fsmYz9TTNZIemLRZ8OBFrKem0kEfSG4YIlpZywR0PL+U5vgutItdCBjulfnncMfIToVbJC469PLI5/KdY8HF8ldxfi5otrxjYXC255BQfpZ8xzPyk27S4ZmUD9IQT6NjG77JynGP0oQucbnYP1wp5hh8uY+U7Lf7o8/4Tjhm5OVnfNBRjGiv4k3ZIWUZIHL1/rBmr2b141FRsPJgQGzjqB15eB6yTrgDuz4BQPny/jOQ4PW1etdU3bezsLNju94gKvLlnJJA/YPlLKTWRLsxGKeJvujr3s7g825/18xNNLeH9c4rWGPA7eWM9MdAYqZ6DzM2yJV/r7PSugf5rT/GSpXcKs3PqCchu3YMD0AVFVMMORygV/TtMHHSCFlmGZjHBCPxE29k35vs7UjCGzO0HzOOuBzxOO02k09L2G7TLqBXctWo1dxV7Da4Ql+yYHFffUZB+RxmdzOV4ieHamu7VO3crIrudGur3lSAquqY7TqMHB68pyyLv9z29JNq406df15344a8157MkcIqWjiF+n0+Fp7Cqxq1PcpuZ2GFH0dygHHpmdHKTQ6jSaXsaKSqfnmXqwGJu5A72c5ySCObHnLqahsjl1DblbT45fLraxwihNnnK/gJ/V1Pm1x+215YSDwX/UJ6bx8w7A/fJsFHCKEEHHMYQCwnD8U1DUai0Yzi1LRnlgqQ3LzyMjPwncp+HMzh+KltQou/tN58OSMSax691gPlPH1fCaPb0f8AZpnVO4tVXU+7hh54IP48pq0PKtB+yB8RjpKz2a1DGtA4A5XIMEEMquVrPI9do5iWIXkB9WeiLtWeaSptHnOt9h82OtL2bqHIprZd1NNNjOXAOQAhrsVdmQc1sR7wnTcK4KNDwtNKzjcEvbPve8d74yBnmxPQdZ0YPNh9YKPv5/jIntPSXoLpnNGWwoLEhkdT3VBJ6g4wekzkXodHTE1rVlfouIC2lG8QcMB4YwDj0yM/AiXvDGzWa/FeY9RnP4/jOZ9j9Ew026xWU3O1iq2VZVwqqSv0chA2P2ufPIl0M1sHHPb1Geo8ZIN0rMzS1OuC8pIPxnL+1vEduq0+kPJdRVqX5kjtHQoAoP7rWEj4HwnSrhgGUkbgDnz+IkS7QC7HahWC81yASvwzNTjqjQxy0ys4jQal1dgFwCxHI+QA+5t4+XrOl0l2QN3LPjJg4OgBwPD+EwTSFeQx9n/X1nOGNxNzya3ZW8V4YbmwWFYbDFlyTYwG0D0AHhn5eMn6bQqEFdYH6NVUD6oAwPuE2uh2np9/nFoTiz4qR/H+H3zSik/iZlNtJexjTwsI27mSeZ8vhgfKXNC7cfCFMzY+E6pUc7K7VcPRiWIA7xY4JwxHiR08JrOpyV9JlxK4hdoxzO0egxzxIVFZyPjJST2K23yTQ2WYHxAm782AXKDrk/PHWYJVhvlJSLlMSkvsUboQxGObAtnGPDl95mejyCQcn49ZL1P3nkPP1+yaVr7xPPljH2TRGbHPI4GTjkM4yfj4Sp4YllLEXBf1h3Ydm7NWjHc5QKwBGe8c9Cc+7yEtSZE4m2EB8rdP99yD8CYMkyEUIAxPO6+F7eE8RX/zGpYfCl1A/wCAz0OUD2UNo9SO2p2O+qDvvGxGtYnDHwPeH2zlkjfyZ7OlyShx7x+jIOv4VjV8KwOVK2qfTZUpX7wZ10rNTqKjdpj2leW7Q1DcM2hkxlPPqJZ5moRq6/djlmySkoX2T/02EIZizNnAicKGEdT9C68fAGxnX/KyyZItXdtcf2gWwepACMPltQ/3pJzAHCY5hmAZRzXmZboQLbTnrKD/AEVYt4wUOnJZgpHeQnJCKMe7uOeo5DGJeIcGMtmZas2m0RBpBgEDGOQHgAOQxI5HM5lxWMiQNVVzJghC1JwEx9J8H0HNv4STvBUj6wP4iadbWTWADgbxn4YOY2XJGPD+RkKFTZ7rc+pB9PX19f6KuAiofDoScdR9oP8AHEs+zGc4GfhIlaBp0tW2pV8f5nOPvklF5QAzIPtHxD810ttw95UIQfWsbuoP8REvARs4brVvQuoIAe5OYwTsdkzjyO3I9CJsKic/7C1vVp1rt6tz+ZHMfcJ0YHOSLtWVkO5ZFq5WL8cfbyk2xOch29cjwx/X3QwWaPibQCRkSMDykrSnl85syQzo8vk+E2jTgESbiYOJCmi1eYiX3TNl81KeR+EEItvPn4maZutHX7ZoaVEYiZX8UvUNUjMqgv2jFjtASvnnJ/2hqH96TyZpOnQv2pUFwAoYjJABJwPLqekpCM3EHb/U0u3k1n6BCf7w349QhB8MzBX1ZHNdKn9+23H+RMyxzCAV2zV/2ulH/oWn/wCaVTcDtSl6Up0FiWtudP09Adsg5z+kx0GMeU6eGZGk+TUZyjw6OZa5azU+q0Lp+bKBXZT+s11DpgCv9IAAB1rwPOdBotbXegspdLEOQGRgy5HUZHiPLwm7MrtXwlWc31Hsbsc7EHKzyFydLR8eYycFcxVByb5ZZZmt7lUhSygt0BYAt8B4yJRrmHdvXYwzgg5qtx9R/An6jYPXG4DMi8H4TWK+0sRLLdQA91jqGZywztyc4Rc4VegEpkl6XTDtHsIO8O653N7rBGxjOOgXw8JNkbS6UVltpbDkHaTkKcAd3PMDAHLoMcsSRmAPMMxZhAHmGYoZgFqDHmEJDRJrGBI2rHh/XOEJCkHXLzRfUt9nIRtyhCCFbqcMCPA/yl7pn3Ip81U/dzhCZjyVmL65FJUnmu0kYPIHOPwM5bjjHWahK7BtpqxZWpwRqGGQTYBzXbnkPUn4EJib7FLkHAGBgjHLym8cQGO9kHzhCLoiNdnE6vrdP2W/l8ZCXidL80fIzj3XH4iKEy5s3FWWunfKgjpj8OUsNN7o+cITuuDHc2TFoQgGu2RjCEA029JGMUJUZZiTDMISkFmGY4QAzDMIQAzCEIBi6ggggEEYIPMEeREFUAADkAAAPIDoIQgDhCEAI8whBAzFmOEoR//Z">
            <a:extLst>
              <a:ext uri="{FF2B5EF4-FFF2-40B4-BE49-F238E27FC236}">
                <a16:creationId xmlns:a16="http://schemas.microsoft.com/office/drawing/2014/main" id="{127B477D-83B3-D94F-A5CC-E8E08B75A30E}"/>
              </a:ext>
            </a:extLst>
          </p:cNvPr>
          <p:cNvSpPr>
            <a:spLocks noChangeAspect="1" noChangeArrowheads="1"/>
          </p:cNvSpPr>
          <p:nvPr/>
        </p:nvSpPr>
        <p:spPr bwMode="auto">
          <a:xfrm>
            <a:off x="1679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34" charset="-128"/>
              </a:defRPr>
            </a:lvl1pPr>
            <a:lvl2pPr marL="742950" indent="-285750">
              <a:defRPr kumimoji="1" sz="2400">
                <a:solidFill>
                  <a:schemeClr val="tx1"/>
                </a:solidFill>
                <a:latin typeface="Calibri" panose="020F0502020204030204" pitchFamily="34" charset="0"/>
                <a:ea typeface="ＭＳ Ｐゴシック" panose="020B0600070205080204" pitchFamily="34" charset="-128"/>
              </a:defRPr>
            </a:lvl2pPr>
            <a:lvl3pPr marL="1143000" indent="-228600">
              <a:defRPr kumimoji="1" sz="2400">
                <a:solidFill>
                  <a:schemeClr val="tx1"/>
                </a:solidFill>
                <a:latin typeface="Calibri" panose="020F0502020204030204" pitchFamily="34" charset="0"/>
                <a:ea typeface="ＭＳ Ｐゴシック" panose="020B0600070205080204" pitchFamily="34" charset="-128"/>
              </a:defRPr>
            </a:lvl3pPr>
            <a:lvl4pPr marL="1600200" indent="-228600">
              <a:defRPr kumimoji="1" sz="2400">
                <a:solidFill>
                  <a:schemeClr val="tx1"/>
                </a:solidFill>
                <a:latin typeface="Calibri" panose="020F0502020204030204" pitchFamily="34" charset="0"/>
                <a:ea typeface="ＭＳ Ｐゴシック" panose="020B0600070205080204" pitchFamily="34" charset="-128"/>
              </a:defRPr>
            </a:lvl4pPr>
            <a:lvl5pPr marL="2057400" indent="-228600">
              <a:defRPr kumimoji="1" sz="2400">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9pPr>
          </a:lstStyle>
          <a:p>
            <a:endParaRPr lang="ja-JP" altLang="en-US" sz="1800"/>
          </a:p>
        </p:txBody>
      </p:sp>
      <p:sp>
        <p:nvSpPr>
          <p:cNvPr id="35844" name="AutoShape 8" descr="data:image/jpeg;base64,/9j/4AAQSkZJRgABAQAAAQABAAD/2wCEAAkGBxMREhUUERQUFRUXGBcUGBUWGBgWGRgVFxUWFxkYHxoaHCggGB0lHBwYIjEiJTUrMC4uGB8zODMsNygtLiwBCgoKDg0OGxAQGysmICYsNzU0LywsLDIsMi8sLCwsLCwsLywsLCwsLCwsLCwsLCwsLCwsLCwsNCwsLCwsLCwsNP/AABEIANIA8AMBIgACEQEDEQH/xAAcAAEAAgIDAQAAAAAAAAAAAAAABgcFCAIDBAH/xABTEAABAwIDAwQKDQoEBQUBAAABAAIDBBEFEiEGBzETQVFhFCIyUnGBkZKx0QgXI0JTVHJzk6GywdMVFiQzYoKis8LSNDWDo0NEY3ThNmSktMMl/8QAGgEBAAMBAQEAAAAAAAAAAAAAAAIDBAEFBv/EADIRAAIBAgQBCgUFAQAAAAAAAAABAgMRBBIhMUEFExQiMlFSkqHhcYGRwfAzQmFi0fH/2gAMAwEAAhEDEQA/ALxREQBERAEREAREQBERAERQvbzeTSYV2j80s5FxCy1wDwL3HRgPjPVZATRfCVrxiG2eOYnfkf0SE8Ml49PnDeQnrbYKKY3gsbA51VX8rMASGayOLraC5cSLnnNl2zOXRc+0u+mhpZnQxskqCwlrnsyhgcDYgOJ7ax5wLdBKQ78MMMbXO5drjxj5O5br0g5T06HyKO7kcHY2idO5jS+WRwDiATybLNsL82bMoENma8VVSyGgz3kfldLECxozuILXPsyxBHTzKCmrtFrptRT7y2Hb98Nv+rqj15I/xF89vjDvgqvzI/xFXsm7fFWsMhdSjKC7IMoOgvazYsn1ry4BtLROjaKqOJko0J5EZXdB7Vpt1qUWpbMrkpR3Ra9Lvtwt/dGeP5UV7eYXKVYHtnQVpApqqJ7jwZfI8/uPs76lUEGF0FQLxx07x0sDfry6hYzFNgad+sBdC7m1Lm38BNx4ip5GQzo2RRa9bPbwcQwd7YsQDqmmOgffM8D9h57r5D+jQhXxg+KxVcLJ6d4fHILtcPIQRxBBuCDqCCFAme1ERAEREAREQBERAEREAREQBERAEREARfHOABJNgNSTzBVntXvpoaUllMDVyDS7CGxX+c1zfugjrQEv232kZhtHLUvsS0ZWM4Z5HaNb4L6nqBWuWDVUQMmIYhIJJpHOexhs55N9X5ebXRt7AAeBdm1u1uIYwGtqOTjha7O2NrbAOsQDc3e42JHMNeCxFNg0be6u49eg8ishTkxlucMb2qqau4BMcfHIwnh+04au9HUvdsnu8qsQjE0boWRZi3M9xvdvHtWgny2XY2JoGUAAcLDRSvcZiJZJU0jj0TNHW0hj/KCzyKNeLgrllOCzJMtTCaBtPBFC3uY2NjB4XytAv4+PjTFKd8kMjIpDE9zHNbINSxxBAd4l6WuB4EHm06ehfVhN1uBUI3UVkrjy+IAk8T7pKT4czmqM7cbAHCmRTGVs7HSZC0sMZvYuto43BAIuOCldZuihne98FcTmcXG7Wym5JOrmvGvWonjuyr6Kvp462TsmOVzWgte4PLMwbYg3LLE8BxsbHovjLXcyyh/HzuZ2t3cAtbPh0z4y5oe1jyeDgCAHt1bp038K8mGbUzU0vY+JMLHc0hAHHgTbRzf2h6yrUa0AWGgGgA5gFjdoMChrYjHM35Lx3THdIP3c6lGo0aq2DjJdXRmDxwwGnf2TbkbdsePHgRbW97Wsun2PmO8nU1FDnL4nAzRHUDMwgOIB1GZpBI/YWFwaMwvkwyuAeLXiJ4Pj4gDn0tcdFiOYLt3dvbhWOMicGujqByTHu7pvKHtLHpztyHpurpO6ueWouLcWbHIiKBIIiIAiIgCIiAIiIAiIgCIhQBFXsm+bCQSOVkNiRcRPsbc404Lj7dOE/CS/RPQEA30bU1FTXPw+J5ZBFlzhpI5R5YHnNbiBcAN4XF+i0MpKBkfci5746n/wvuK4myqxSqnjJcyR73sJBBylwtoeGi9K00Yq1ySQXkqcRjZxdc9A1P8A4XkZFUVTZ3MsyOBueS5sba2HSSbHq6VMd3+xtJU0jZp4y9znP9+5os11ho0joKjPEJbFtOnKbsiEy493jPG4/cFy2frZ+yDLBURU0hBaZHuDBYgAjUHoUt3mYVTUUMbaemY10rnAyds4tDADYFxNib8egFYHd3hcFXO+CePMCwvD2uc1zS0gcxsQb8442VMqjktQ6TVRQvqZ3ZzF6nA5HOlb2TSz2cZYnZ2l/fNedM2pBBtfQqb0287DKoGGR0sQkaWEyNyizgWkZ2OOXQ8dPCoXh1I7C8VjpY5HPgnAJY/UWdmAuOBcC3iOZZrapmDWdHUGGN99TC33Rruvk2nXqdfwKlxTZfGDSdmlbg/9PJjm61lPE6qoq1zAxhkzPPvQL3EsdvFprovHu3wd1ZIa6rfJK6N2SPlCXXc0A5rk65b6DpUcxijkjpCIsQZNSB4yQte8OzPObtoiLN4OOvOOtZrZ/d1JNTskmqXRNc3OI2tJs12oJOYAEjW1udd4ashTi8+kfUtgG/BFrT2QWPJifIBc5TfK619CbHQqxKDDcZjiZNTVPLxva2RrXOzHK5odYtlFh4iuONjTDFZv2v5Em3j4QZqblo9Jqf3VjhxyjV48gzeFvWoVS4n2diWFlg7flIM4HvXCe7vEAC7wFSLCdv7OlhxOMQvY25sD217dpk1NyCCLaEX4KC7G0VY6oM2G6PgN2ufydwHh7R2r7tJtfpspxbSszNiVGpJShv6m3qKmNmN700E3Y2NxiI2uJ2tItppmY24cDwzM8nEibQ70cIdwrIx8psjfS1SMrVtyYoo7Bt3hj+5rqXxysafI4hZ6CZr2h7HNc1wu1zSCCDwII0IQ4diIiAIiIAiIgCIiAIiIDVPYbDInPqWSxteWOaBmANrGQH0BSz8g0vwEXmBYPZFtqyvA4CUjySSKXLycVKSquz/LGmmllK72woG0tRFJG0NjcLENFgCNHcOog+JdylG02Fdk07mDuh2zPlDm8YuPGoNg1Vmbkdo5mljxtw+rgvU5OrZoZXuiE1ZmV2aGaixZre6s137oc8n6gVMN2eMQGhii5SNsjM4cwuAdq9zgbHiLEaqNbtasR4hNC61pmGwPO5vbgeaXqT4nu0opnFzOUhJ1tGRl1/ZcDbwCwXJ9ppmqgpZVKPDT1uSPF8JhrI+TnaHsuHDWxBHAgjUFebA9naagDuRblzd09zrmw5rngOpRIbqmt1jq5W/uD7nBR7bbZOOiiD5KqSWVxsxhbxtbM4kuJAA+shRS4XLZTlHruHzujnt7iBqMRYaJ+d8cRGaPWzmcq91jzkN5wu/YKhwp8OaqdHy1zmbNJybQL9rl1AOluk3upTu22WFLCJpW+7yC+vFjDwb1E8T4bcy9eKbAUM7i8xuY52pMbsov05Tdo8QXbrYrjRm3zlld8GVpt/hlHDIw0MrHteHZmMkEgYRaxuCbA34HoVvbK4myppYpGEdw1rh3r2gBzfEfKLHnWKwrd7QwOzZHSnm5VwcBcW7kAA+O6rqtw6pw+t7GhqHwMkdeN5c5rHNdo0uy31Hck208CaPQLNRlma0fBExqt1lO+bO2V7IybmINHOb2a+/ajxFTunhbG1rGANa0BrQOAaBYDyKuzh2Pt4VEbvHGftMT8lY8/R1Sxn7zB9hl1x68SyElDswZ4m4bFW47UNlbnjaLkXIF42Rs1t+1zLJbu2sZW4kGgNY2QNAFgABJKBbmAsFldldnfybHPPUSCSRwMkj9bBrQXEXOpJNyTz6Kq9n8PZXTvEzy17ryDKB2xJu4a+G/iKSkkm3simT5txk1q22SneZXwVdTTRU7hK9pcx+XVvbFlm5hxtZ3DhdZF+yFGf8AheR7x/UvRguz8FLrG0l3Avdq63R0AeBZVedWxDk1kbSINZpOUuJCtpNlaaGnkkja4OaAR2xI1cBwPUVdW5L/ACWk/wBf/wCzMq02rbejn+RfyEH7lY+4198Gpx0OmH+/IfvWvBzcoO74lFVJPQnqIi1lQREQBERAEREAREQGsuy3+OxD51382RSxRPZT/G4h867+bIpYvHxf6r/OBqp9kj+PbUNppBE2N8khAIA0F3GwHOSeq3OFDcaiqWy9kvpJqdriCczJGtcTx1c0DX0qa4B/6jpfku/kSq8MYwyOqgkgnbmjkblcPQR0EGxB5iAjxMcNKNo7q7dyEryuatz1Rikhq4dSwtPhAPA+HVp8KvLDK9lREyWM3Y9ocPvB6wbg9YVL1+EmirKihe4SNYdDwuCGuGnMcrhfrCyGyO0bsMk5Oa7qV5vfiY3H3wHpHPxHQfZmlUiqkeJZhq2R2ezLhVX7PwHFsSkqpReCAgRtPUTybbW8Lz1kDnVmU07ZGh8bg5rhcOabgjqIXXNLFAxz3mOJl7uccrG3J4k8Lk+VUJ2PQnDNZt6I9CKHYjvKoYtGGSU/9NunleR9V1i/bZhv/h5bdOZt/ImVkXiKa4liqP7Y7LMxCNjS/k3Mdma/Lm0Is5trjQ6eQLH4VvHopiGuc+EnT3Qdr5zSQPHZS+N4cAWkEHUEG4I6QRxTVErwqK26PkbbAC5NgBc8TYcT1rkiwm1W08NBHmec0hHaRA9s4/0t6T6TouE5SUVdmA3rY5yUApmH3SfiBxEYP9RsPE5VpKw0j4ZY+6bx6C4anxEEjwLItdLPK6pqTeR2oHANHNpzADQD7158aaHw5mkEAg3GvUVrjRtTdzyK1TnJZiUzYjisQzy4dJk4kiOTQcb31sOsrLYBjTKuMvYC0g2c06kG1/GOtWhu+xbsvDqaW93GMMd8uP3N3lLSfGqdraLsDHKiBukU13sGlrPHKi3U052heBGUajlDLaUftudUmmjKbRtvSz/NPPkaSpzuDlvhLB3ssrf4s33qFY229NOOmKQfwOUp9jq++GSDoqZB/tQn71twPZZGtuWkiItxSEREAREQBERAEREBrJsn/ja/51382RS1Q/Yt16quJ4mS/lkkWV2txnsWAlv6x/as6jzu8Q+sheTiIuVdxX5oaYO0LnjpKoDH6MxnMQ5kbg3WxOcHyNdc9C2GVebo9iRRQConbeqmGYl2pjY7UM11Djxd16cynGL1op4JZncIo3yHwMaXfcvPxc4zmow1tp8Ti7zWvaGr5fF6yQcOUkaD1MIjH1NR7A4WIuDzFYnBn9q+WR2rnauPOeJ+srtkxlt8sbXPcTYADiToAOc+RfXUVGnTUWVXPdhlZVUJLqSS7CbmF/bNPi+8WPWs/VbcUlZFyGIwyxah12G4Dm8D3w5+Y8Vi6DZnF6nWGhkaOmQcn9chbdZqPc/jEw90dTMv717728yNyqmqb1RONaUVZbdxlcCqcFYAYHUrT30mj/LL2ykrK+mI0kgI6ns9ahtPuCrD+sqaZvyRI/0tauyTcBU+9q4D4WPHouqchdHGNK2VGR2gw7CpweXdTMceEjXxxvB6bg6+A3WF2fxygwuN8XZjqgF2drWMccregHubnn1HgXTNuHxIdzLSO8D5AfrissbNuoxeA3bSxyjpa+N3kDnArqj3si8T1syikz24nvGnnBbRQ8mDpysliR4B3IPnKOR0pLzLM8yynUvcb69V1yxCCtpReqo5o2iwLix7W6/tEZejnXVDisTvfW6nafXwWmlGmiuVWU+0zvrReN/yXegrw4MwPgLekuafGB61kwQ4aEEHo1WJwA5TIw8x9YP3K2XaRDiWr7HzFu0qaN57aN3LNHU6zH26gQ3z14N7bMuN0bhxdFGD4pJR96jOwuImkxmndezZiInDpEvaD+PK7xKzd62wctcWVdI8iohZYR3tna1xcMp968EnjodOC+crwjRxjcnZSXsSWxH8S/Uy/Nv+yVn/AGOB/wD50/8A3Tv5MKr/AA7aA1FLUNkGWaKKTO21ibMd21uY30I5irF9jpHbDJD01Mh8kUI+5a8JBwzJiq07WLTREWwqCIiAIiIAiIgC6aupZExz5XNYxozOe4hrWgc5J0AUa232+pMLZ7s7PMRdsDCDIb8Ce8b1noNrnRa97U7eTYpO3s50kdKHX5CC2jeIPbEB77W7Z3C5IA4ID07K4nCKusJkY1skhcwuOUOHKPOl+ojRZDCI467GmCZ7BT0w5Rxc4BpEdncTprIWg9QXyqxLZqcAdjV9OWtDc0ZZc25zme4Fx5zZeeDDdm3HtqvEGjoMbL+VsZWeeHzSck9WrE8+li75tucNaCTW02neyNcfI25Kr7bjebFWxSUOGxS1Ek7THnDHDtTxystmcbXGoFr86ws02ykTQWx1dQRplBlbfrJLmDyLI4RvBnsY8CwZkbSbZ8jn363FgaAflOPBZafJ1Gk80nt37BzbOGxe5CWTLJiTzGziIIyC889nO1awdQudeIKuPDcHocNj9yjgp2gWLzlaSAPfPdq7wkqrThG01b+vqm0jD71rmscB1ciCT43LlBuSbI7PW108zjxLQAfOkLyedXzx1CO8vpqcUWT/ABDeRhUPd1sLvmyZf5YKj9bvvwtncdkS/Ijt/Mc1csO3SYVFa8LpSOeWR5v4Q0tafIpFR7K0MP6ukp29YiZfykXWaXKtNdlNkubZB5d/tJ7ylqD0XMbfQSuj2+mnucPlI+dH4atOOBje5a0eAALsuqnyv/T19jvNlUs3+Re/opm+CRp9LQvTFv8AKI93T1Q8HJu9LwrMIvxXTJRxu0dGx3ha0+kIuV/6evsObITBvtwp47fl2X0IfEDoenK43WCxCq2TrCS4sicffMjng1PU1uU+MKw6jZahk7ukpneGGP8AtWLqt2+Fyd1RxD5BfH9hwVi5Wp8Ys5zbKwn3d4ZKR+TcYiDz3Mcz2ZnHmGZpafFlKxtbusxekzysjjn0JcYnh5I7o2acrnHqAJPMrIxHczhkg9zbNCelkhd9UmbRYBmDY5gbh2A811Nr7k4F2Xq5PNmb4WG2mo4LTR5Qozdk7P8Aki4tFVwYn+k07yCx0crC4dGWRp8PMVtutfNo8apayYDGMOloJX/81EHNdcWF3xPb7q3hci7gOCzFDhOPUrGHC6uOvpbjIWujeMo96RKbs6MrXadShjsNLE2lFo7GVtzD77sK7DrhPD2rauN4eBwLx2knlBY7wklWjuJp8uDwnv3zP8krmf0qttr8B2hxMRipom+5FxaWGJp7fLf/AIp70eRSTcztJUU878IxC0b42+4scGgg2zOju3R12nODrfXXgtGGhKFNRnuvxEZO7LmREV5wIiIAiKKbc7fUmFM92dnmIuyBhGd1+BPeN/aPQbXOiAktXVMiY6SV7WMaLue4hrWjpJOgVO7V72ZqqTsTA43yPdpy+W5I4Esae5H7b+HQOKxkOEYptI9s1Y801FfNHGAbObzFrD3Zt/xHaa6AjRWps1szTYfHydLGGA907i956XOOp8HAcwCwYnlCFLqx1ZOMGyB7HbpWtf2Tir+yZ3HMYyS9gd0vcdZXfVx7rirPdTMIsWNI4WLRa3BdqLwatedWWabLUkjGVOztHL+spaZ/yoY3elq8DthcNP8AyVN4o2j0KRIoqpNbN/U7ZGDpdjsPjN2UdMCNQeSYSPASNFmmNAFgAAOYaBckUZSlLdiwREXDoREQBERAEREAREQBERAeDGsGgrIjFUxtkYeZ3EHpaRq09YsVWlVunqaV5lweufCSb8nI5zRx4F7BZw6nNPWVbSK+jiatHsMi4plTtr9q6ftTHDUjvjyP9LmHyhRjavC8dxKaKaWgbHNEO1lhtG45TmbcmU3IOotwuVf6LYuVavcvX/SPNohG67eQ2vHY1X7nWxjK4OGXlcujiBzPFu2Z4SNLgWMqn3m7uzVHsyhvHWMs6zTk5Ut4EH3sgsLO57WPSMvus3gDEI+QqiI62K7Hsd2hky8XhptZwsczRwIvoDp6+GxMa8brfiiqUbFgoiLQcIDvj2xmwykYaYN5WZxjD3C/JgNJLg3gXcLX06io9sNuxyv7MxV3ZFS858jjna0ngXE/rHfwjrsCvP7JY+4UY/6kn2Wq1Yu5HgHoXl8p1pwjGMXa9/sWU0mc0RF4JcEREAREQBERAEREAREQBERAEREAREQBERAEREAREQBVzvN3e9l/pdF7nWx2ddpycrl4dsLZZB713iPMRYyKylVlSlmicauQfdNvANe11NV9pWw3DgRlMrW6F2X3rwdHN8Y5wLHVM74dnnQFmLUZ5OeF7DKW6Zm3DWvI5yDZp6Wu14KydiNoRiNFDVBuUyA5m9D2uLHAdVwSOohfT4euq0M6M7VmVr7Jb9RR/OS/ZYrVh7keAehVV7Jb9RR/OS/ZYrVh7keAehebyv8As+f2LKfE5oiLxi0IiIAiIgCIiAIiIAiIgCIiAIiIAiIgCIiAIiIAiIgCIiAx+0FCKilnhdwkikZ5WkA+VQr2OtYX4dJGT+rncB8lzGO9OZWG/gfAqs9je73GtA4cqwjxtd6gva5Iek18PuVVDu9kdQSSUtPIxjnMjkfyjgL5A5oAJ6BcWv4OldcG/GgyjNDVg2FwGxEXtrqZRdT3eX/lVb8xJ9lUhsRTMfRszsY7tn900H3x6QteNp05RTmr2+//AA5Tu3ZE+g304Y7j2Qz5UYP2Xle2Le5hJ4zvb4YpfuaVAqmloWODZGUrHHUBzY2kjp1C6jTYd0Unlj9a87o9B8JfnyLLS70WdT7zcKfwrGD5TZGfaYF649vMMdwrafxvA9KqCbDcMdx7HHyZA30OXidszhzjpKB1CZpH13XOiUP7egtL+C8m7ZYceFbS/TR/3L0s2jozwqqY/wCtH/cqAfsrh/xi3+rH6l1nZXD/AI1/uxepOh0fFL6DrGxDcapjwqID/qs9a7RiUJ4SxH99vrWuX5q4f8aP0sP9qfmrh/xo/Sw+pc6FT8T8o6xsj2Uzv2ecPWvvZDO/b5wWtjtlcP8AjVvDLF6lw/NfD/jg+lhToVPxPy+41NlxOzvm+UL7yze+b5QtZ/zXw/44PpYU/NfD/jg+lhToMPE/L7i7NmOWb3zfKE5ZvfN8oWsv5t4d8cH0kXqT828O+OD6SL1J0GHifl9xdmzBqGd83yhOyGd+3zgtZ/zbw744PpIvUvo2aw744PpIvUnQYeJ+X3F2bL9ks79vnD1r52Uzv2ecPWtaxsvh/wAbH0sPqX3818O+N/70PqXOhQ8T8vuNTZJ9bGOMjB4XNH3rh+UYfhY/Pb61rl+auH/Gj9LD6ly/NCh+Mu+ki/tToVPxPy+46xsX+UYfhY/Pb61w/K9P8PD9Iz1rXobF0R4Tv+kj/tXIbD0nw0nnx/2p0Ol439PcdY2D/K9P8PD9Iz1p+V6f4eH6RnrWv42DpTwll85n9q5fmBT9/N5Wf2J0Sj439Pc7aXcXxV7RUkTc0lTA1vSZGevVR2q3rYTGSOycxHeRyuHly2PlVWwbCUrTd3Kv6nOAH8IBWRh2YpGcIGH5V3ekosNh1u5P6IWkSnFt9GHtjeIRNI8tcG9plbmI0uXOBAvxXZ7HSgcygmlcLCWY5T0tY0Nv52YeJQ3GcIgbTTZIYmnk3kFrGg3DSeNrqwPY/wBRnwoNv3E0rfBfK/8AqXp4GFOKeRP5lVRNbkl3l/5VW/MSfZVK7B/4Nnyn/aKuzeOL4XW/9vL9gqkdgHfobepzx9d1PG/p/M7S7RjsXweOqxelgeXBs/JseWkB1i5zbi4IBsBzKzfaFw74at8+H8FQJv8An2H/AC4v5jlskrcP+nEhPtMqk7hcO+GrPPh/BXz2hcP+HrPPi/CVroriJVHtC4f8PWefF+Evo3C4dzzVnnw/gq1kQFVe0Lh3w1b58P4Ke0Lh3w1b58P4KtVEBVXtC4d8NW+fD+CntC4d8NW+fD+CrVRAVV7QuHfDVvnw/gp7QuHfDVvnw/gq1UQFWx7iMNHGSrd4ZI/uiC5+0XhnfVX0jPw1Z6ICsPaLwzvqr6Rn4a65Nw+Gk6S1jeoSRffEVaaICqvaFw74at8+H8FPaFw74at8+H8FWqiAqr2hcO+GrfPh/BXA7hMP+HrPOi/CVsIgKkduDoeaoqvLF/YuDtwVHzVNT4xGf6VbyICmpNwEHvayUeGNp+8Lod7H9o7mvcP9EfdIrsRAUgNxM47nEj9E4f8A6qH0uGS0OLvpJJ3S8m22a5Admja8dqSbWv8AUtn1rxtu3JtK/wDba0//ABh6lVWS5uXwJQfWRkcQbeKQdLHj+ErOexvf+gTjoqSfLDF6lh5xdrh1H0LJexsP6JVD/rD+WFlwO0iytwLD27bfDa4f+1qP5L1Qu7l16UjolcP4WFbG4rSctBLFcDlI3x3OoGdpb9618ot2OO0wcyDkg297tkjIJsBcZxfmHQtNem6kMqIQlldzqb/n2H/Lh/mOWySojZXdvi35Spqmt5PJE8OLg9hNmXcGgMGtz6Ve6lSi4QUWRk7u4REVhwIiIAiIgCIiAIiIAiIgCIiAIiIAiIgCIiAIiIAtft5Tcu0bD30bD/tPb9y2BVS7zN21bW1zayimiaQxrMry5paW5hcENIIIPP1qM45otHU7O5iJeB8B9C9/saz+i1Xzzf5awntZY8f+Zg+kd+ErF3VbESYRDNHLKyR0kgf2gIAAbYcedUYag6V78SdSakThERaSsIiIAiIgCIiAIiIAiIgCIiAIiIAiIgCIiAIiIAiIgCIiAIiIAiIgP//Z">
            <a:extLst>
              <a:ext uri="{FF2B5EF4-FFF2-40B4-BE49-F238E27FC236}">
                <a16:creationId xmlns:a16="http://schemas.microsoft.com/office/drawing/2014/main" id="{9BC2F23D-0211-F64F-A9B9-692DEB9363E0}"/>
              </a:ext>
            </a:extLst>
          </p:cNvPr>
          <p:cNvSpPr>
            <a:spLocks noChangeAspect="1" noChangeArrowheads="1"/>
          </p:cNvSpPr>
          <p:nvPr/>
        </p:nvSpPr>
        <p:spPr bwMode="auto">
          <a:xfrm>
            <a:off x="1831975" y="79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34" charset="-128"/>
              </a:defRPr>
            </a:lvl1pPr>
            <a:lvl2pPr marL="742950" indent="-285750">
              <a:defRPr kumimoji="1" sz="2400">
                <a:solidFill>
                  <a:schemeClr val="tx1"/>
                </a:solidFill>
                <a:latin typeface="Calibri" panose="020F0502020204030204" pitchFamily="34" charset="0"/>
                <a:ea typeface="ＭＳ Ｐゴシック" panose="020B0600070205080204" pitchFamily="34" charset="-128"/>
              </a:defRPr>
            </a:lvl2pPr>
            <a:lvl3pPr marL="1143000" indent="-228600">
              <a:defRPr kumimoji="1" sz="2400">
                <a:solidFill>
                  <a:schemeClr val="tx1"/>
                </a:solidFill>
                <a:latin typeface="Calibri" panose="020F0502020204030204" pitchFamily="34" charset="0"/>
                <a:ea typeface="ＭＳ Ｐゴシック" panose="020B0600070205080204" pitchFamily="34" charset="-128"/>
              </a:defRPr>
            </a:lvl3pPr>
            <a:lvl4pPr marL="1600200" indent="-228600">
              <a:defRPr kumimoji="1" sz="2400">
                <a:solidFill>
                  <a:schemeClr val="tx1"/>
                </a:solidFill>
                <a:latin typeface="Calibri" panose="020F0502020204030204" pitchFamily="34" charset="0"/>
                <a:ea typeface="ＭＳ Ｐゴシック" panose="020B0600070205080204" pitchFamily="34" charset="-128"/>
              </a:defRPr>
            </a:lvl4pPr>
            <a:lvl5pPr marL="2057400" indent="-228600">
              <a:defRPr kumimoji="1" sz="2400">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34" charset="-128"/>
              </a:defRPr>
            </a:lvl9pPr>
          </a:lstStyle>
          <a:p>
            <a:endParaRPr lang="ja-JP" altLang="en-US" sz="1800"/>
          </a:p>
        </p:txBody>
      </p:sp>
      <p:sp>
        <p:nvSpPr>
          <p:cNvPr id="35845" name="コンテンツ プレースホルダー 2">
            <a:extLst>
              <a:ext uri="{FF2B5EF4-FFF2-40B4-BE49-F238E27FC236}">
                <a16:creationId xmlns:a16="http://schemas.microsoft.com/office/drawing/2014/main" id="{0C5425AE-AF72-B342-941B-4E41D12D2413}"/>
              </a:ext>
            </a:extLst>
          </p:cNvPr>
          <p:cNvSpPr>
            <a:spLocks noGrp="1"/>
          </p:cNvSpPr>
          <p:nvPr>
            <p:ph idx="1"/>
          </p:nvPr>
        </p:nvSpPr>
        <p:spPr/>
        <p:txBody>
          <a:bodyPr/>
          <a:lstStyle/>
          <a:p>
            <a:pPr marL="0" indent="0">
              <a:buNone/>
            </a:pPr>
            <a:r>
              <a:rPr lang="ja-JP" altLang="en-US"/>
              <a:t>　すべて会社任せにするくせに</a:t>
            </a:r>
            <a:endParaRPr lang="en-US" altLang="ja-JP"/>
          </a:p>
          <a:p>
            <a:pPr marL="0" indent="0">
              <a:buNone/>
            </a:pPr>
            <a:r>
              <a:rPr lang="ja-JP" altLang="en-US"/>
              <a:t>　結果が悪ければ、</a:t>
            </a:r>
          </a:p>
        </p:txBody>
      </p:sp>
      <p:sp>
        <p:nvSpPr>
          <p:cNvPr id="35846" name="スライド番号プレースホルダー 5">
            <a:extLst>
              <a:ext uri="{FF2B5EF4-FFF2-40B4-BE49-F238E27FC236}">
                <a16:creationId xmlns:a16="http://schemas.microsoft.com/office/drawing/2014/main" id="{2760C853-CC0C-2941-91B3-99E216515575}"/>
              </a:ext>
            </a:extLst>
          </p:cNvPr>
          <p:cNvSpPr>
            <a:spLocks noGrp="1"/>
          </p:cNvSpPr>
          <p:nvPr>
            <p:ph type="sldNum" sz="quarter" idx="12"/>
          </p:nvPr>
        </p:nvSpPr>
        <p:spPr bwMode="auto">
          <a:xfrm>
            <a:off x="8737600" y="8475133"/>
            <a:ext cx="2844800"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defPPr>
              <a:defRPr lang="ja-JP"/>
            </a:defPPr>
            <a:lvl1pPr algn="r" rtl="0" fontAlgn="base">
              <a:spcBef>
                <a:spcPct val="0"/>
              </a:spcBef>
              <a:spcAft>
                <a:spcPct val="0"/>
              </a:spcAft>
              <a:defRPr kumimoji="1" sz="1600" kern="1200">
                <a:solidFill>
                  <a:srgbClr val="898989"/>
                </a:solidFill>
                <a:latin typeface="Calibri" panose="020F0502020204030204" pitchFamily="34" charset="0"/>
                <a:ea typeface="ＭＳ Ｐゴシック" panose="020B0600070205080204" pitchFamily="34" charset="-128"/>
                <a:cs typeface="+mn-cs"/>
              </a:defRPr>
            </a:lvl1pPr>
            <a:lvl2pPr marL="609585"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2pPr>
            <a:lvl3pPr marL="121917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3pPr>
            <a:lvl4pPr marL="1828754"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4pPr>
            <a:lvl5pPr marL="2438339"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5pPr>
            <a:lvl6pPr marL="3047924"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6pPr>
            <a:lvl7pPr marL="3657509"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7pPr>
            <a:lvl8pPr marL="4267093"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8pPr>
            <a:lvl9pPr marL="4876678" algn="l" defTabSz="121917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9pPr>
          </a:lstStyle>
          <a:p>
            <a:fld id="{4D633421-0F4E-684A-B2D5-FBB3D4A92C00}" type="slidenum">
              <a:rPr lang="ja-JP" altLang="en-US" smtClean="0"/>
              <a:pPr/>
              <a:t>34</a:t>
            </a:fld>
            <a:endParaRPr lang="ja-JP" altLang="en-US"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a:extLst>
              <a:ext uri="{FF2B5EF4-FFF2-40B4-BE49-F238E27FC236}">
                <a16:creationId xmlns:a16="http://schemas.microsoft.com/office/drawing/2014/main" id="{901EC2E0-0608-4D55-88D7-680E40107E3D}"/>
              </a:ext>
            </a:extLst>
          </p:cNvPr>
          <p:cNvSpPr>
            <a:spLocks noGrp="1"/>
          </p:cNvSpPr>
          <p:nvPr>
            <p:ph type="title"/>
          </p:nvPr>
        </p:nvSpPr>
        <p:spPr/>
        <p:txBody>
          <a:bodyPr/>
          <a:lstStyle/>
          <a:p>
            <a:r>
              <a:rPr lang="ja-JP" altLang="en-US"/>
              <a:t>法律、政令、省令</a:t>
            </a:r>
          </a:p>
        </p:txBody>
      </p:sp>
      <p:sp>
        <p:nvSpPr>
          <p:cNvPr id="55299" name="コンテンツ プレースホルダー 2">
            <a:extLst>
              <a:ext uri="{FF2B5EF4-FFF2-40B4-BE49-F238E27FC236}">
                <a16:creationId xmlns:a16="http://schemas.microsoft.com/office/drawing/2014/main" id="{2C035850-3A98-47F1-BD19-D66785CFA9E5}"/>
              </a:ext>
            </a:extLst>
          </p:cNvPr>
          <p:cNvSpPr>
            <a:spLocks noGrp="1"/>
          </p:cNvSpPr>
          <p:nvPr>
            <p:ph idx="1"/>
          </p:nvPr>
        </p:nvSpPr>
        <p:spPr/>
        <p:txBody>
          <a:bodyPr/>
          <a:lstStyle/>
          <a:p>
            <a:pPr marL="0" indent="0">
              <a:buFont typeface="Arial" panose="020B0604020202020204" pitchFamily="34" charset="0"/>
              <a:buNone/>
            </a:pPr>
            <a:r>
              <a:rPr lang="ja-JP" altLang="en-US" dirty="0"/>
              <a:t>　法律（国会）、政令（内閣）、省令（各大臣）</a:t>
            </a:r>
            <a:endParaRPr lang="en-US" altLang="ja-JP" dirty="0"/>
          </a:p>
          <a:p>
            <a:pPr marL="0" indent="0">
              <a:buFont typeface="Arial" panose="020B0604020202020204" pitchFamily="34" charset="0"/>
              <a:buNone/>
            </a:pPr>
            <a:r>
              <a:rPr lang="ja-JP" altLang="en-US" dirty="0"/>
              <a:t>　法令といった場合には、これらを含む。</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　通達・ガイドラインには「法的拘束力はない」</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　労働安全衛生法（</a:t>
            </a:r>
            <a:r>
              <a:rPr lang="ja-JP" altLang="en-US" u="sng" dirty="0"/>
              <a:t>安衛法</a:t>
            </a:r>
            <a:r>
              <a:rPr lang="ja-JP" altLang="en-US" dirty="0"/>
              <a:t>）</a:t>
            </a:r>
            <a:endParaRPr lang="en-US" altLang="ja-JP" dirty="0"/>
          </a:p>
          <a:p>
            <a:pPr marL="0" indent="0">
              <a:buFont typeface="Arial" panose="020B0604020202020204" pitchFamily="34" charset="0"/>
              <a:buNone/>
            </a:pPr>
            <a:r>
              <a:rPr lang="ja-JP" altLang="en-US" dirty="0"/>
              <a:t>　労働安全衛生規則（</a:t>
            </a:r>
            <a:r>
              <a:rPr lang="ja-JP" altLang="en-US" u="sng" dirty="0"/>
              <a:t>安衛則</a:t>
            </a:r>
            <a:r>
              <a:rPr lang="ja-JP" altLang="en-US" dirty="0"/>
              <a:t>）</a:t>
            </a:r>
          </a:p>
        </p:txBody>
      </p:sp>
      <p:sp>
        <p:nvSpPr>
          <p:cNvPr id="55300" name="スライド番号プレースホルダー 3">
            <a:extLst>
              <a:ext uri="{FF2B5EF4-FFF2-40B4-BE49-F238E27FC236}">
                <a16:creationId xmlns:a16="http://schemas.microsoft.com/office/drawing/2014/main" id="{6B358469-59C3-4848-A795-8680FF4264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E65A0E0-8FB4-4A2F-ABD7-F959D957051F}" type="slidenum">
              <a:rPr lang="ja-JP" altLang="en-US" sz="1200" smtClean="0">
                <a:solidFill>
                  <a:srgbClr val="898989"/>
                </a:solidFill>
              </a:rPr>
              <a:pPr>
                <a:spcBef>
                  <a:spcPct val="0"/>
                </a:spcBef>
                <a:buFontTx/>
                <a:buNone/>
              </a:pPr>
              <a:t>35</a:t>
            </a:fld>
            <a:endParaRPr lang="ja-JP" altLang="en-US" sz="120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a:extLst>
              <a:ext uri="{FF2B5EF4-FFF2-40B4-BE49-F238E27FC236}">
                <a16:creationId xmlns:a16="http://schemas.microsoft.com/office/drawing/2014/main" id="{2EAEA8CD-FC5B-4780-9015-E14D03B27FB7}"/>
              </a:ext>
            </a:extLst>
          </p:cNvPr>
          <p:cNvSpPr>
            <a:spLocks noGrp="1"/>
          </p:cNvSpPr>
          <p:nvPr>
            <p:ph type="title"/>
          </p:nvPr>
        </p:nvSpPr>
        <p:spPr/>
        <p:txBody>
          <a:bodyPr/>
          <a:lstStyle/>
          <a:p>
            <a:r>
              <a:rPr lang="ja-JP" altLang="en-US"/>
              <a:t>委任命令</a:t>
            </a:r>
          </a:p>
        </p:txBody>
      </p:sp>
      <p:sp>
        <p:nvSpPr>
          <p:cNvPr id="56323" name="コンテンツ プレースホルダー 2">
            <a:extLst>
              <a:ext uri="{FF2B5EF4-FFF2-40B4-BE49-F238E27FC236}">
                <a16:creationId xmlns:a16="http://schemas.microsoft.com/office/drawing/2014/main" id="{35C26AE8-F305-4D3C-A7F6-AE59CD67A1DC}"/>
              </a:ext>
            </a:extLst>
          </p:cNvPr>
          <p:cNvSpPr>
            <a:spLocks noGrp="1"/>
          </p:cNvSpPr>
          <p:nvPr>
            <p:ph idx="1"/>
          </p:nvPr>
        </p:nvSpPr>
        <p:spPr/>
        <p:txBody>
          <a:bodyPr/>
          <a:lstStyle/>
          <a:p>
            <a:pPr marL="0" indent="0">
              <a:buFont typeface="Arial" panose="020B0604020202020204" pitchFamily="34" charset="0"/>
              <a:buNone/>
            </a:pPr>
            <a:r>
              <a:rPr lang="ja-JP" altLang="en-US"/>
              <a:t>第十三条（産業医等）</a:t>
            </a:r>
            <a:endParaRPr lang="en-US" altLang="ja-JP"/>
          </a:p>
          <a:p>
            <a:pPr marL="0" indent="0">
              <a:buFont typeface="Arial" panose="020B0604020202020204" pitchFamily="34" charset="0"/>
              <a:buNone/>
            </a:pPr>
            <a:r>
              <a:rPr lang="ja-JP" altLang="en-US"/>
              <a:t>　事業者は、</a:t>
            </a:r>
            <a:r>
              <a:rPr lang="ja-JP" altLang="en-US" u="sng"/>
              <a:t>政令で定める規模の</a:t>
            </a:r>
            <a:r>
              <a:rPr lang="ja-JP" altLang="en-US"/>
              <a:t>事業場ごとに、</a:t>
            </a:r>
            <a:r>
              <a:rPr lang="ja-JP" altLang="en-US" u="sng"/>
              <a:t>厚生労働省令で定めるところにより</a:t>
            </a:r>
            <a:r>
              <a:rPr lang="ja-JP" altLang="en-US"/>
              <a:t>、医師のうちから産業医を選任し、その者に労働者の健康管理その他の</a:t>
            </a:r>
            <a:r>
              <a:rPr lang="ja-JP" altLang="en-US" u="sng"/>
              <a:t>厚生労働省令で定める事項</a:t>
            </a:r>
            <a:r>
              <a:rPr lang="ja-JP" altLang="en-US"/>
              <a:t>（以下「労働者の健康管理等」という。）を行わせなければならない。</a:t>
            </a: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r>
              <a:rPr lang="ja-JP" altLang="en-US"/>
              <a:t>　施行令第</a:t>
            </a:r>
            <a:r>
              <a:rPr lang="en-US" altLang="ja-JP"/>
              <a:t>5</a:t>
            </a:r>
            <a:r>
              <a:rPr lang="ja-JP" altLang="en-US"/>
              <a:t>条、安衛則第</a:t>
            </a:r>
            <a:r>
              <a:rPr lang="en-US" altLang="ja-JP"/>
              <a:t>13</a:t>
            </a:r>
            <a:r>
              <a:rPr lang="ja-JP" altLang="en-US"/>
              <a:t>条</a:t>
            </a:r>
            <a:endParaRPr lang="en-US" altLang="ja-JP"/>
          </a:p>
          <a:p>
            <a:pPr marL="0" indent="0">
              <a:buFont typeface="Arial" panose="020B0604020202020204" pitchFamily="34" charset="0"/>
              <a:buNone/>
            </a:pPr>
            <a:endParaRPr lang="ja-JP" altLang="en-US"/>
          </a:p>
        </p:txBody>
      </p:sp>
      <p:sp>
        <p:nvSpPr>
          <p:cNvPr id="56324" name="スライド番号プレースホルダー 3">
            <a:extLst>
              <a:ext uri="{FF2B5EF4-FFF2-40B4-BE49-F238E27FC236}">
                <a16:creationId xmlns:a16="http://schemas.microsoft.com/office/drawing/2014/main" id="{088C38A1-9DFD-464B-8F77-60C43C7789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CAAC8A8-3DF5-4908-A5E8-8A69E4059E29}" type="slidenum">
              <a:rPr lang="ja-JP" altLang="en-US" sz="1200" smtClean="0">
                <a:solidFill>
                  <a:srgbClr val="898989"/>
                </a:solidFill>
              </a:rPr>
              <a:pPr>
                <a:spcBef>
                  <a:spcPct val="0"/>
                </a:spcBef>
                <a:buFontTx/>
                <a:buNone/>
              </a:pPr>
              <a:t>36</a:t>
            </a:fld>
            <a:endParaRPr lang="ja-JP" altLang="en-US" sz="1200">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a:extLst>
              <a:ext uri="{FF2B5EF4-FFF2-40B4-BE49-F238E27FC236}">
                <a16:creationId xmlns:a16="http://schemas.microsoft.com/office/drawing/2014/main" id="{124B2B97-0C6B-40F8-B4FD-28F02B3AC6BB}"/>
              </a:ext>
            </a:extLst>
          </p:cNvPr>
          <p:cNvSpPr>
            <a:spLocks noGrp="1"/>
          </p:cNvSpPr>
          <p:nvPr>
            <p:ph type="title"/>
          </p:nvPr>
        </p:nvSpPr>
        <p:spPr/>
        <p:txBody>
          <a:bodyPr/>
          <a:lstStyle/>
          <a:p>
            <a:r>
              <a:rPr lang="ja-JP" altLang="en-US"/>
              <a:t>施行令　該当箇所</a:t>
            </a:r>
          </a:p>
        </p:txBody>
      </p:sp>
      <p:sp>
        <p:nvSpPr>
          <p:cNvPr id="57347" name="コンテンツ プレースホルダー 2">
            <a:extLst>
              <a:ext uri="{FF2B5EF4-FFF2-40B4-BE49-F238E27FC236}">
                <a16:creationId xmlns:a16="http://schemas.microsoft.com/office/drawing/2014/main" id="{62DE4E49-2514-4A2C-B6E2-F8BF43101FF3}"/>
              </a:ext>
            </a:extLst>
          </p:cNvPr>
          <p:cNvSpPr>
            <a:spLocks noGrp="1"/>
          </p:cNvSpPr>
          <p:nvPr>
            <p:ph idx="1"/>
          </p:nvPr>
        </p:nvSpPr>
        <p:spPr/>
        <p:txBody>
          <a:bodyPr/>
          <a:lstStyle/>
          <a:p>
            <a:pPr marL="0" indent="0">
              <a:buFont typeface="Arial" panose="020B0604020202020204" pitchFamily="34" charset="0"/>
              <a:buNone/>
            </a:pPr>
            <a:r>
              <a:rPr lang="ja-JP" altLang="en-US"/>
              <a:t>（産業医を選任すべき事業場）</a:t>
            </a:r>
          </a:p>
          <a:p>
            <a:pPr marL="0" indent="0">
              <a:buFont typeface="Arial" panose="020B0604020202020204" pitchFamily="34" charset="0"/>
              <a:buNone/>
            </a:pPr>
            <a:r>
              <a:rPr lang="ja-JP" altLang="en-US"/>
              <a:t>第五条  </a:t>
            </a:r>
            <a:r>
              <a:rPr lang="ja-JP" altLang="en-US" u="sng"/>
              <a:t>法第十三条第一項</a:t>
            </a:r>
            <a:r>
              <a:rPr lang="ja-JP" altLang="en-US"/>
              <a:t>の政令で定める規模の事業場は、常時五十人以上の労働者を使用する事業場とする。</a:t>
            </a:r>
            <a:endParaRPr lang="en-US" altLang="ja-JP"/>
          </a:p>
          <a:p>
            <a:pPr marL="0" indent="0">
              <a:buFont typeface="Arial" panose="020B0604020202020204" pitchFamily="34" charset="0"/>
              <a:buNone/>
            </a:pPr>
            <a:endParaRPr lang="ja-JP" altLang="en-US"/>
          </a:p>
        </p:txBody>
      </p:sp>
      <p:sp>
        <p:nvSpPr>
          <p:cNvPr id="57348" name="スライド番号プレースホルダー 3">
            <a:extLst>
              <a:ext uri="{FF2B5EF4-FFF2-40B4-BE49-F238E27FC236}">
                <a16:creationId xmlns:a16="http://schemas.microsoft.com/office/drawing/2014/main" id="{02132989-5FD8-477E-ADB1-749F0278DB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84BD26C-97F2-4D0D-8BDE-1341CD414147}" type="slidenum">
              <a:rPr lang="ja-JP" altLang="en-US" sz="1200" smtClean="0">
                <a:solidFill>
                  <a:srgbClr val="898989"/>
                </a:solidFill>
              </a:rPr>
              <a:pPr>
                <a:spcBef>
                  <a:spcPct val="0"/>
                </a:spcBef>
                <a:buFontTx/>
                <a:buNone/>
              </a:pPr>
              <a:t>37</a:t>
            </a:fld>
            <a:endParaRPr lang="ja-JP" altLang="en-US" sz="1200">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a:extLst>
              <a:ext uri="{FF2B5EF4-FFF2-40B4-BE49-F238E27FC236}">
                <a16:creationId xmlns:a16="http://schemas.microsoft.com/office/drawing/2014/main" id="{C61B619C-F9D3-4B73-A3FF-E2D409565B51}"/>
              </a:ext>
            </a:extLst>
          </p:cNvPr>
          <p:cNvSpPr>
            <a:spLocks noGrp="1"/>
          </p:cNvSpPr>
          <p:nvPr>
            <p:ph type="title"/>
          </p:nvPr>
        </p:nvSpPr>
        <p:spPr/>
        <p:txBody>
          <a:bodyPr/>
          <a:lstStyle/>
          <a:p>
            <a:r>
              <a:rPr lang="ja-JP" altLang="en-US"/>
              <a:t>安衛則　該当箇所</a:t>
            </a:r>
          </a:p>
        </p:txBody>
      </p:sp>
      <p:sp>
        <p:nvSpPr>
          <p:cNvPr id="58371" name="コンテンツ プレースホルダー 2">
            <a:extLst>
              <a:ext uri="{FF2B5EF4-FFF2-40B4-BE49-F238E27FC236}">
                <a16:creationId xmlns:a16="http://schemas.microsoft.com/office/drawing/2014/main" id="{9CFE9761-B31C-41D4-B24F-9617CF223EEB}"/>
              </a:ext>
            </a:extLst>
          </p:cNvPr>
          <p:cNvSpPr>
            <a:spLocks noGrp="1"/>
          </p:cNvSpPr>
          <p:nvPr>
            <p:ph idx="1"/>
          </p:nvPr>
        </p:nvSpPr>
        <p:spPr/>
        <p:txBody>
          <a:bodyPr/>
          <a:lstStyle/>
          <a:p>
            <a:pPr marL="0" indent="0">
              <a:buFont typeface="Arial" panose="020B0604020202020204" pitchFamily="34" charset="0"/>
              <a:buNone/>
            </a:pPr>
            <a:r>
              <a:rPr lang="ja-JP" altLang="en-US" sz="2000" dirty="0"/>
              <a:t> </a:t>
            </a:r>
            <a:r>
              <a:rPr lang="en-US" altLang="ja-JP" sz="2000" dirty="0"/>
              <a:t>(</a:t>
            </a:r>
            <a:r>
              <a:rPr lang="ja-JP" altLang="en-US" sz="2000" dirty="0"/>
              <a:t>産業医の選任</a:t>
            </a:r>
            <a:r>
              <a:rPr lang="en-US" altLang="ja-JP" sz="2000" dirty="0"/>
              <a:t>)</a:t>
            </a:r>
          </a:p>
          <a:p>
            <a:pPr marL="0" indent="0">
              <a:buFont typeface="Arial" panose="020B0604020202020204" pitchFamily="34" charset="0"/>
              <a:buNone/>
            </a:pPr>
            <a:r>
              <a:rPr lang="ja-JP" altLang="en-US" sz="2000" dirty="0"/>
              <a:t>第十三条  </a:t>
            </a:r>
            <a:r>
              <a:rPr lang="ja-JP" altLang="en-US" sz="2000" u="sng" dirty="0"/>
              <a:t>法第十三条第一項の規定</a:t>
            </a:r>
            <a:r>
              <a:rPr lang="ja-JP" altLang="en-US" sz="2000" dirty="0"/>
              <a:t>による産業医の選任は、次に定めるところにより行わなければならない。</a:t>
            </a:r>
          </a:p>
          <a:p>
            <a:pPr marL="0" indent="0">
              <a:buFont typeface="Arial" panose="020B0604020202020204" pitchFamily="34" charset="0"/>
              <a:buNone/>
            </a:pPr>
            <a:r>
              <a:rPr lang="ja-JP" altLang="en-US" sz="2000" dirty="0"/>
              <a:t>　一　産業医を選任すべき事由が発生した日から十四日以内に選任すること。</a:t>
            </a:r>
          </a:p>
          <a:p>
            <a:pPr marL="0" indent="0">
              <a:buFont typeface="Arial" panose="020B0604020202020204" pitchFamily="34" charset="0"/>
              <a:buNone/>
            </a:pPr>
            <a:r>
              <a:rPr lang="ja-JP" altLang="en-US" sz="2000" dirty="0"/>
              <a:t>　二　次に掲げる者（イ及びロにあつては、事業場の運営について利害関係を有しない者を除く。）以外の者のうちから選任すること。</a:t>
            </a:r>
          </a:p>
          <a:p>
            <a:pPr marL="0" indent="0">
              <a:buFont typeface="Arial" panose="020B0604020202020204" pitchFamily="34" charset="0"/>
              <a:buNone/>
            </a:pPr>
            <a:r>
              <a:rPr lang="ja-JP" altLang="en-US" sz="2000" dirty="0"/>
              <a:t>　　イ　事業者が法人の場合にあつては当該法人の代表者</a:t>
            </a:r>
          </a:p>
          <a:p>
            <a:pPr marL="0" indent="0">
              <a:buFont typeface="Arial" panose="020B0604020202020204" pitchFamily="34" charset="0"/>
              <a:buNone/>
            </a:pPr>
            <a:r>
              <a:rPr lang="ja-JP" altLang="en-US" sz="2000" dirty="0"/>
              <a:t>　　ロ　事業者が法人でない場合にあつては事業を営む個人</a:t>
            </a:r>
          </a:p>
          <a:p>
            <a:pPr marL="0" indent="0">
              <a:buFont typeface="Arial" panose="020B0604020202020204" pitchFamily="34" charset="0"/>
              <a:buNone/>
            </a:pPr>
            <a:r>
              <a:rPr lang="ja-JP" altLang="en-US" sz="2000" dirty="0"/>
              <a:t>　　ハ　事業場においてその事業の実施を統括管理する者</a:t>
            </a:r>
          </a:p>
          <a:p>
            <a:pPr marL="0" indent="0">
              <a:buFont typeface="Arial" panose="020B0604020202020204" pitchFamily="34" charset="0"/>
              <a:buNone/>
            </a:pPr>
            <a:r>
              <a:rPr lang="ja-JP" altLang="en-US" sz="2000" dirty="0"/>
              <a:t>　三　常時千人以上の労働者を使用する事業場又は次に掲げる業務に常時五百人以上の労働者を従事させる事業場にあつては、その事業場に専属の者を選任すること。（イ～カ；省略）</a:t>
            </a:r>
            <a:endParaRPr lang="en-US" altLang="ja-JP" sz="2000" dirty="0"/>
          </a:p>
          <a:p>
            <a:pPr marL="0" indent="0">
              <a:buFont typeface="Arial" panose="020B0604020202020204" pitchFamily="34" charset="0"/>
              <a:buNone/>
            </a:pPr>
            <a:r>
              <a:rPr lang="ja-JP" altLang="en-US" sz="2000" dirty="0"/>
              <a:t>　四　常時三千人をこえる労働者を使用する事業場にあつては、二人以上の産業医を選任すること。</a:t>
            </a:r>
          </a:p>
        </p:txBody>
      </p:sp>
      <p:sp>
        <p:nvSpPr>
          <p:cNvPr id="58372" name="スライド番号プレースホルダー 3">
            <a:extLst>
              <a:ext uri="{FF2B5EF4-FFF2-40B4-BE49-F238E27FC236}">
                <a16:creationId xmlns:a16="http://schemas.microsoft.com/office/drawing/2014/main" id="{2C4312AA-4551-4CE8-AE9E-86CBDB912F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B3AFE66-EC43-4EAD-8B88-23E0C014D333}" type="slidenum">
              <a:rPr lang="ja-JP" altLang="en-US" sz="1200" smtClean="0">
                <a:solidFill>
                  <a:srgbClr val="898989"/>
                </a:solidFill>
              </a:rPr>
              <a:pPr>
                <a:spcBef>
                  <a:spcPct val="0"/>
                </a:spcBef>
                <a:buFontTx/>
                <a:buNone/>
              </a:pPr>
              <a:t>38</a:t>
            </a:fld>
            <a:endParaRPr lang="ja-JP" altLang="en-US"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5DDA3C6C-CE05-4CC2-8C09-88354E4214ED}"/>
              </a:ext>
            </a:extLst>
          </p:cNvPr>
          <p:cNvSpPr>
            <a:spLocks noGrp="1"/>
          </p:cNvSpPr>
          <p:nvPr>
            <p:ph type="title"/>
          </p:nvPr>
        </p:nvSpPr>
        <p:spPr/>
        <p:txBody>
          <a:bodyPr/>
          <a:lstStyle/>
          <a:p>
            <a:r>
              <a:rPr lang="ja-JP" altLang="en-US" dirty="0"/>
              <a:t>本研修会の内容的特徴</a:t>
            </a:r>
          </a:p>
        </p:txBody>
      </p:sp>
      <p:sp>
        <p:nvSpPr>
          <p:cNvPr id="7171" name="コンテンツ プレースホルダー 2">
            <a:extLst>
              <a:ext uri="{FF2B5EF4-FFF2-40B4-BE49-F238E27FC236}">
                <a16:creationId xmlns:a16="http://schemas.microsoft.com/office/drawing/2014/main" id="{885E1185-CBBB-41C6-B9C3-B40A80080E33}"/>
              </a:ext>
            </a:extLst>
          </p:cNvPr>
          <p:cNvSpPr>
            <a:spLocks noGrp="1"/>
          </p:cNvSpPr>
          <p:nvPr>
            <p:ph idx="1"/>
          </p:nvPr>
        </p:nvSpPr>
        <p:spPr/>
        <p:txBody>
          <a:bodyPr/>
          <a:lstStyle/>
          <a:p>
            <a:pPr marL="0" indent="0">
              <a:buFont typeface="Arial" panose="020B0604020202020204" pitchFamily="34" charset="0"/>
              <a:buNone/>
            </a:pPr>
            <a:r>
              <a:rPr lang="ja-JP" altLang="en-US" dirty="0"/>
              <a:t>・労務管理の面から診療科</a:t>
            </a:r>
            <a:r>
              <a:rPr lang="ja-JP" altLang="en-US"/>
              <a:t>を問わない内容</a:t>
            </a:r>
            <a:endParaRPr lang="en-US" altLang="ja-JP" dirty="0"/>
          </a:p>
          <a:p>
            <a:pPr marL="0" indent="0">
              <a:buFont typeface="Arial" panose="020B0604020202020204" pitchFamily="34" charset="0"/>
              <a:buNone/>
            </a:pPr>
            <a:r>
              <a:rPr lang="ja-JP" altLang="en-US" dirty="0"/>
              <a:t>　そして、現場で求められる基礎知識を習得</a:t>
            </a:r>
            <a:endParaRPr lang="en-US" altLang="ja-JP" dirty="0"/>
          </a:p>
          <a:p>
            <a:pPr marL="0" indent="0">
              <a:buFont typeface="Arial" panose="020B0604020202020204" pitchFamily="34" charset="0"/>
              <a:buNone/>
            </a:pPr>
            <a:r>
              <a:rPr lang="ja-JP" altLang="en-US" dirty="0"/>
              <a:t>→健診、過重労働、メンタルの共通基盤</a:t>
            </a:r>
            <a:endParaRPr lang="en-US" altLang="ja-JP" dirty="0"/>
          </a:p>
          <a:p>
            <a:pPr marL="0" indent="0">
              <a:buFont typeface="Arial" panose="020B0604020202020204" pitchFamily="34" charset="0"/>
              <a:buNone/>
            </a:pPr>
            <a:r>
              <a:rPr lang="ja-JP" altLang="en-US" dirty="0"/>
              <a:t>　（法律や判例は紹介するが、条文は少なめ）</a:t>
            </a:r>
            <a:endParaRPr lang="en-US" altLang="ja-JP" dirty="0"/>
          </a:p>
          <a:p>
            <a:pPr marL="0" indent="0">
              <a:buFont typeface="Arial" panose="020B0604020202020204" pitchFamily="34" charset="0"/>
              <a:buNone/>
            </a:pPr>
            <a:r>
              <a:rPr lang="ja-JP" altLang="en-US" dirty="0"/>
              <a:t>・産業医学も社会医学の一つであり、</a:t>
            </a:r>
            <a:endParaRPr lang="en-US" altLang="ja-JP" dirty="0"/>
          </a:p>
          <a:p>
            <a:pPr marL="0" indent="0">
              <a:buFont typeface="Arial" panose="020B0604020202020204" pitchFamily="34" charset="0"/>
              <a:buNone/>
            </a:pPr>
            <a:r>
              <a:rPr lang="ja-JP" altLang="en-US" dirty="0"/>
              <a:t>　広い視点から、また、エビデンス</a:t>
            </a:r>
            <a:r>
              <a:rPr lang="ja-JP" altLang="en-US"/>
              <a:t>を重視</a:t>
            </a:r>
            <a:endParaRPr lang="en-US" altLang="ja-JP" dirty="0"/>
          </a:p>
        </p:txBody>
      </p:sp>
      <p:sp>
        <p:nvSpPr>
          <p:cNvPr id="7172" name="スライド番号プレースホルダー 3">
            <a:extLst>
              <a:ext uri="{FF2B5EF4-FFF2-40B4-BE49-F238E27FC236}">
                <a16:creationId xmlns:a16="http://schemas.microsoft.com/office/drawing/2014/main" id="{96C8D8C2-B92F-4B36-B5D9-A5A8360A33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3F0E0DF-F0F3-4E9C-AE19-61C0D43C6118}" type="slidenum">
              <a:rPr lang="ja-JP" altLang="en-US" sz="1200" smtClean="0">
                <a:solidFill>
                  <a:srgbClr val="898989"/>
                </a:solidFill>
              </a:rPr>
              <a:pPr>
                <a:spcBef>
                  <a:spcPct val="0"/>
                </a:spcBef>
                <a:buFontTx/>
                <a:buNone/>
              </a:pPr>
              <a:t>4</a:t>
            </a:fld>
            <a:endParaRPr lang="ja-JP" altLang="en-US" sz="120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23D318ED-473B-4ACF-BDC9-E8A30BFD0F8B}"/>
              </a:ext>
            </a:extLst>
          </p:cNvPr>
          <p:cNvSpPr>
            <a:spLocks noGrp="1"/>
          </p:cNvSpPr>
          <p:nvPr>
            <p:ph type="title"/>
          </p:nvPr>
        </p:nvSpPr>
        <p:spPr/>
        <p:txBody>
          <a:bodyPr/>
          <a:lstStyle/>
          <a:p>
            <a:pPr eaLnBrk="1" hangingPunct="1"/>
            <a:r>
              <a:rPr lang="ja-JP" altLang="en-US"/>
              <a:t>受講上のお願い・注意</a:t>
            </a:r>
          </a:p>
        </p:txBody>
      </p:sp>
      <p:sp>
        <p:nvSpPr>
          <p:cNvPr id="3" name="コンテンツ プレースホルダー 2">
            <a:extLst>
              <a:ext uri="{FF2B5EF4-FFF2-40B4-BE49-F238E27FC236}">
                <a16:creationId xmlns:a16="http://schemas.microsoft.com/office/drawing/2014/main" id="{E5049ADE-99E2-485C-AD45-953A60B57026}"/>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ja-JP" altLang="en-US" dirty="0">
                <a:cs typeface="+mn-cs"/>
              </a:rPr>
              <a:t>・遅刻や離席等は、記録し「ルール」で対処します。</a:t>
            </a:r>
            <a:endParaRPr lang="en-US" altLang="ja-JP" dirty="0">
              <a:cs typeface="+mn-cs"/>
            </a:endParaRPr>
          </a:p>
          <a:p>
            <a:pPr marL="0" indent="0" eaLnBrk="1" fontAlgn="auto" hangingPunct="1">
              <a:spcAft>
                <a:spcPts val="0"/>
              </a:spcAft>
              <a:buFont typeface="Arial" panose="020B0604020202020204" pitchFamily="34" charset="0"/>
              <a:buNone/>
              <a:defRPr/>
            </a:pPr>
            <a:r>
              <a:rPr lang="ja-JP" altLang="en-US" dirty="0">
                <a:cs typeface="+mn-cs"/>
              </a:rPr>
              <a:t>　（離席は一時退出票に記入）</a:t>
            </a:r>
            <a:endParaRPr lang="en-US" altLang="ja-JP" dirty="0">
              <a:cs typeface="+mn-cs"/>
            </a:endParaRPr>
          </a:p>
        </p:txBody>
      </p:sp>
      <p:sp>
        <p:nvSpPr>
          <p:cNvPr id="4" name="正方形/長方形 3">
            <a:extLst>
              <a:ext uri="{FF2B5EF4-FFF2-40B4-BE49-F238E27FC236}">
                <a16:creationId xmlns:a16="http://schemas.microsoft.com/office/drawing/2014/main" id="{9933D1AD-FCF7-4B4B-BBD4-44B6E09321DE}"/>
              </a:ext>
            </a:extLst>
          </p:cNvPr>
          <p:cNvSpPr/>
          <p:nvPr/>
        </p:nvSpPr>
        <p:spPr>
          <a:xfrm>
            <a:off x="688504" y="2852936"/>
            <a:ext cx="10814992" cy="352839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eaLnBrk="1" fontAlgn="auto" hangingPunct="1">
              <a:spcBef>
                <a:spcPts val="0"/>
              </a:spcBef>
              <a:spcAft>
                <a:spcPts val="0"/>
              </a:spcAft>
              <a:defRPr/>
            </a:pPr>
            <a:r>
              <a:rPr lang="ja-JP" altLang="en-US" sz="3300" dirty="0">
                <a:solidFill>
                  <a:prstClr val="black"/>
                </a:solidFill>
              </a:rPr>
              <a:t>就業規則該当箇所（戒告、譴責事由）</a:t>
            </a:r>
            <a:endParaRPr lang="en-US" altLang="ja-JP" sz="3300" dirty="0">
              <a:solidFill>
                <a:prstClr val="black"/>
              </a:solidFill>
            </a:endParaRPr>
          </a:p>
          <a:p>
            <a:pPr marL="342900" lvl="0" indent="-342900" eaLnBrk="1" fontAlgn="auto" hangingPunct="1">
              <a:spcBef>
                <a:spcPts val="0"/>
              </a:spcBef>
              <a:spcAft>
                <a:spcPts val="0"/>
              </a:spcAft>
              <a:defRPr/>
            </a:pPr>
            <a:r>
              <a:rPr lang="ja-JP" altLang="en-US" sz="2600" dirty="0">
                <a:solidFill>
                  <a:prstClr val="black"/>
                </a:solidFill>
              </a:rPr>
              <a:t>・正当な理由なくしばしば遅刻・早退、離席、等したとき</a:t>
            </a:r>
            <a:endParaRPr lang="en-US" altLang="ja-JP" sz="2600" dirty="0">
              <a:solidFill>
                <a:prstClr val="black"/>
              </a:solidFill>
            </a:endParaRPr>
          </a:p>
          <a:p>
            <a:pPr marL="342900" lvl="0" indent="-342900" eaLnBrk="1" fontAlgn="auto" hangingPunct="1">
              <a:spcBef>
                <a:spcPts val="0"/>
              </a:spcBef>
              <a:spcAft>
                <a:spcPts val="0"/>
              </a:spcAft>
              <a:defRPr/>
            </a:pPr>
            <a:r>
              <a:rPr lang="ja-JP" altLang="en-US" sz="2600" dirty="0">
                <a:solidFill>
                  <a:prstClr val="black"/>
                </a:solidFill>
              </a:rPr>
              <a:t>・自己の職責を怠る等勤務上の怠慢の行為があったとき</a:t>
            </a:r>
            <a:endParaRPr lang="en-US" altLang="ja-JP" sz="2600" dirty="0">
              <a:solidFill>
                <a:prstClr val="black"/>
              </a:solidFill>
            </a:endParaRPr>
          </a:p>
          <a:p>
            <a:pPr marL="342900" lvl="0" indent="-342900" eaLnBrk="1" fontAlgn="auto" hangingPunct="1">
              <a:spcBef>
                <a:spcPts val="0"/>
              </a:spcBef>
              <a:spcAft>
                <a:spcPts val="0"/>
              </a:spcAft>
              <a:defRPr/>
            </a:pPr>
            <a:r>
              <a:rPr lang="ja-JP" altLang="en-US" sz="2600" dirty="0">
                <a:solidFill>
                  <a:prstClr val="black"/>
                </a:solidFill>
              </a:rPr>
              <a:t>・正当な理由なく業務を阻害するような行為があったとき</a:t>
            </a:r>
            <a:endParaRPr lang="en-US" altLang="ja-JP" sz="2600" dirty="0">
              <a:solidFill>
                <a:prstClr val="black"/>
              </a:solidFill>
            </a:endParaRPr>
          </a:p>
          <a:p>
            <a:pPr marL="342900" lvl="0" indent="-342900" eaLnBrk="1" fontAlgn="auto" hangingPunct="1">
              <a:spcBef>
                <a:spcPts val="0"/>
              </a:spcBef>
              <a:spcAft>
                <a:spcPts val="0"/>
              </a:spcAft>
              <a:defRPr/>
            </a:pPr>
            <a:endParaRPr lang="en-US" altLang="ja-JP" sz="3300" dirty="0">
              <a:solidFill>
                <a:prstClr val="black"/>
              </a:solidFill>
            </a:endParaRPr>
          </a:p>
          <a:p>
            <a:pPr marL="342900" lvl="0" indent="-342900" eaLnBrk="1" fontAlgn="auto" hangingPunct="1">
              <a:spcBef>
                <a:spcPts val="0"/>
              </a:spcBef>
              <a:spcAft>
                <a:spcPts val="0"/>
              </a:spcAft>
              <a:defRPr/>
            </a:pPr>
            <a:r>
              <a:rPr lang="ja-JP" altLang="en-US" sz="3300" dirty="0">
                <a:solidFill>
                  <a:prstClr val="black"/>
                </a:solidFill>
              </a:rPr>
              <a:t>→私傷病はこれらを免責する正当な事由になるわけではない（病気欠勤、病気休職事由）</a:t>
            </a:r>
          </a:p>
        </p:txBody>
      </p:sp>
      <p:sp>
        <p:nvSpPr>
          <p:cNvPr id="9221" name="スライド番号プレースホルダー 1">
            <a:extLst>
              <a:ext uri="{FF2B5EF4-FFF2-40B4-BE49-F238E27FC236}">
                <a16:creationId xmlns:a16="http://schemas.microsoft.com/office/drawing/2014/main" id="{D0FC2FD7-BBCC-481A-86F3-7FAED0F8AC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2AC27B0-BF34-49A0-952A-07F1CF41227F}" type="slidenum">
              <a:rPr lang="ja-JP" altLang="en-US" sz="1200" smtClean="0">
                <a:solidFill>
                  <a:srgbClr val="898989"/>
                </a:solidFill>
              </a:rPr>
              <a:pPr>
                <a:spcBef>
                  <a:spcPct val="0"/>
                </a:spcBef>
                <a:buFontTx/>
                <a:buNone/>
              </a:pPr>
              <a:t>5</a:t>
            </a:fld>
            <a:endParaRPr lang="ja-JP"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2014D7AD-B977-4B70-87BC-256D09C07793}"/>
              </a:ext>
            </a:extLst>
          </p:cNvPr>
          <p:cNvSpPr>
            <a:spLocks noGrp="1"/>
          </p:cNvSpPr>
          <p:nvPr>
            <p:ph type="title"/>
          </p:nvPr>
        </p:nvSpPr>
        <p:spPr/>
        <p:txBody>
          <a:bodyPr/>
          <a:lstStyle/>
          <a:p>
            <a:pPr eaLnBrk="1" hangingPunct="1"/>
            <a:r>
              <a:rPr lang="ja-JP" altLang="en-US" dirty="0"/>
              <a:t>自己紹介</a:t>
            </a:r>
          </a:p>
        </p:txBody>
      </p:sp>
      <p:sp>
        <p:nvSpPr>
          <p:cNvPr id="11267" name="コンテンツ プレースホルダー 2">
            <a:extLst>
              <a:ext uri="{FF2B5EF4-FFF2-40B4-BE49-F238E27FC236}">
                <a16:creationId xmlns:a16="http://schemas.microsoft.com/office/drawing/2014/main" id="{CDF8F515-F488-4BF3-8A53-B6CF23653F14}"/>
              </a:ext>
            </a:extLst>
          </p:cNvPr>
          <p:cNvSpPr>
            <a:spLocks noGrp="1"/>
          </p:cNvSpPr>
          <p:nvPr>
            <p:ph idx="1"/>
          </p:nvPr>
        </p:nvSpPr>
        <p:spPr/>
        <p:txBody>
          <a:bodyPr/>
          <a:lstStyle/>
          <a:p>
            <a:pPr marL="0" indent="0" eaLnBrk="1" hangingPunct="1">
              <a:buFont typeface="Arial" panose="020B0604020202020204" pitchFamily="34" charset="0"/>
              <a:buNone/>
            </a:pPr>
            <a:r>
              <a:rPr lang="ja-JP" altLang="en-US" dirty="0"/>
              <a:t>・岡山大学</a:t>
            </a:r>
            <a:r>
              <a:rPr lang="en-US" altLang="ja-JP" dirty="0"/>
              <a:t>H8</a:t>
            </a:r>
            <a:r>
              <a:rPr lang="ja-JP" altLang="en-US" dirty="0"/>
              <a:t>卒、衛生学</a:t>
            </a:r>
            <a:endParaRPr lang="en-US" altLang="ja-JP" dirty="0"/>
          </a:p>
          <a:p>
            <a:pPr marL="0" indent="0" eaLnBrk="1" hangingPunct="1">
              <a:buNone/>
            </a:pPr>
            <a:r>
              <a:rPr lang="ja-JP" altLang="en-US"/>
              <a:t>・岡山県労働局労働衛生指導医</a:t>
            </a:r>
            <a:endParaRPr lang="en-US" altLang="ja-JP" dirty="0"/>
          </a:p>
          <a:p>
            <a:pPr marL="0" indent="0" eaLnBrk="1" hangingPunct="1">
              <a:buFont typeface="Arial" panose="020B0604020202020204" pitchFamily="34" charset="0"/>
              <a:buNone/>
            </a:pPr>
            <a:r>
              <a:rPr lang="ja-JP" altLang="en-US"/>
              <a:t>・</a:t>
            </a:r>
            <a:r>
              <a:rPr lang="ja-JP" altLang="en-US" dirty="0"/>
              <a:t>労働衛生コンサルタント（保健衛生）、作業環境測定士（第</a:t>
            </a:r>
            <a:r>
              <a:rPr lang="en-US" altLang="ja-JP" dirty="0"/>
              <a:t>2</a:t>
            </a:r>
            <a:r>
              <a:rPr lang="ja-JP" altLang="en-US" dirty="0"/>
              <a:t>種）、衛生工学</a:t>
            </a:r>
            <a:r>
              <a:rPr lang="ja-JP" altLang="en-US"/>
              <a:t>衛生管理者</a:t>
            </a:r>
            <a:endParaRPr lang="en-US" altLang="ja-JP" dirty="0"/>
          </a:p>
          <a:p>
            <a:pPr marL="0" indent="0" eaLnBrk="1" hangingPunct="1">
              <a:buFont typeface="Arial" panose="020B0604020202020204" pitchFamily="34" charset="0"/>
              <a:buNone/>
            </a:pPr>
            <a:r>
              <a:rPr lang="ja-JP" altLang="en-US"/>
              <a:t>・</a:t>
            </a:r>
            <a:r>
              <a:rPr lang="ja-JP" altLang="en-US" dirty="0"/>
              <a:t>日本産業衛生学会指導医</a:t>
            </a:r>
            <a:endParaRPr lang="en-US" altLang="ja-JP" dirty="0"/>
          </a:p>
          <a:p>
            <a:pPr marL="0" indent="0" eaLnBrk="1" hangingPunct="1">
              <a:buFont typeface="Arial" panose="020B0604020202020204" pitchFamily="34" charset="0"/>
              <a:buNone/>
            </a:pPr>
            <a:r>
              <a:rPr lang="ja-JP" altLang="en-US" dirty="0"/>
              <a:t>・嘱託産業医のべ</a:t>
            </a:r>
            <a:r>
              <a:rPr lang="en-US" altLang="ja-JP" dirty="0"/>
              <a:t>20</a:t>
            </a:r>
            <a:r>
              <a:rPr lang="ja-JP" altLang="en-US" dirty="0"/>
              <a:t>社、健保顧問、等</a:t>
            </a:r>
            <a:endParaRPr lang="en-US" altLang="ja-JP" dirty="0"/>
          </a:p>
          <a:p>
            <a:pPr marL="0" indent="0" eaLnBrk="1" hangingPunct="1">
              <a:buFont typeface="Arial" panose="020B0604020202020204" pitchFamily="34" charset="0"/>
              <a:buNone/>
            </a:pPr>
            <a:r>
              <a:rPr lang="ja-JP" altLang="en-US" dirty="0"/>
              <a:t>・研究は「健康格差」「ソーシャル・キャピタル」</a:t>
            </a:r>
            <a:br>
              <a:rPr lang="en-US" altLang="ja-JP" dirty="0"/>
            </a:br>
            <a:r>
              <a:rPr lang="ja-JP" altLang="en-US" dirty="0"/>
              <a:t>（職場を中心に）</a:t>
            </a:r>
            <a:endParaRPr lang="en-US" altLang="ja-JP" dirty="0"/>
          </a:p>
        </p:txBody>
      </p:sp>
      <p:sp>
        <p:nvSpPr>
          <p:cNvPr id="11268" name="スライド番号プレースホルダー 1">
            <a:extLst>
              <a:ext uri="{FF2B5EF4-FFF2-40B4-BE49-F238E27FC236}">
                <a16:creationId xmlns:a16="http://schemas.microsoft.com/office/drawing/2014/main" id="{01CB3DB2-E2BA-4629-9189-D0D070ADC0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99EB28E-FF55-4D92-B397-3CBA2C4D293D}" type="slidenum">
              <a:rPr lang="ja-JP" altLang="en-US" sz="1200" smtClean="0">
                <a:solidFill>
                  <a:srgbClr val="898989"/>
                </a:solidFill>
              </a:rPr>
              <a:pPr>
                <a:spcBef>
                  <a:spcPct val="0"/>
                </a:spcBef>
                <a:buFontTx/>
                <a:buNone/>
              </a:pPr>
              <a:t>6</a:t>
            </a:fld>
            <a:endParaRPr lang="ja-JP"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6314FC1C-2A8B-46E9-A330-93B70EBBEACA}"/>
              </a:ext>
            </a:extLst>
          </p:cNvPr>
          <p:cNvSpPr>
            <a:spLocks noGrp="1"/>
          </p:cNvSpPr>
          <p:nvPr>
            <p:ph type="title"/>
          </p:nvPr>
        </p:nvSpPr>
        <p:spPr/>
        <p:txBody>
          <a:bodyPr/>
          <a:lstStyle/>
          <a:p>
            <a:pPr eaLnBrk="1" hangingPunct="1"/>
            <a:r>
              <a:rPr lang="ja-JP" altLang="en-US"/>
              <a:t>総論概要</a:t>
            </a:r>
          </a:p>
        </p:txBody>
      </p:sp>
      <p:sp>
        <p:nvSpPr>
          <p:cNvPr id="3" name="コンテンツ プレースホルダー 2">
            <a:extLst>
              <a:ext uri="{FF2B5EF4-FFF2-40B4-BE49-F238E27FC236}">
                <a16:creationId xmlns:a16="http://schemas.microsoft.com/office/drawing/2014/main" id="{737E4FBA-B713-4F2C-9366-67300F570600}"/>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altLang="ja-JP" dirty="0">
                <a:cs typeface="+mn-cs"/>
              </a:rPr>
              <a:t>(1)</a:t>
            </a:r>
            <a:r>
              <a:rPr lang="ja-JP" altLang="en-US" dirty="0">
                <a:cs typeface="+mn-cs"/>
              </a:rPr>
              <a:t>産業医活動のイメージ、時代による変化</a:t>
            </a:r>
            <a:endParaRPr lang="en-US" altLang="ja-JP" dirty="0">
              <a:cs typeface="+mn-cs"/>
            </a:endParaRPr>
          </a:p>
          <a:p>
            <a:pPr marL="0" indent="0" eaLnBrk="1" fontAlgn="auto" hangingPunct="1">
              <a:spcAft>
                <a:spcPts val="0"/>
              </a:spcAft>
              <a:buFont typeface="Arial" panose="020B0604020202020204" pitchFamily="34" charset="0"/>
              <a:buNone/>
              <a:defRPr/>
            </a:pPr>
            <a:r>
              <a:rPr lang="en-US" altLang="ja-JP" dirty="0">
                <a:cs typeface="+mn-cs"/>
              </a:rPr>
              <a:t>(2)</a:t>
            </a:r>
            <a:r>
              <a:rPr lang="ja-JP" altLang="en-US" dirty="0">
                <a:cs typeface="+mn-cs"/>
              </a:rPr>
              <a:t>臨床医学と産業医学の違い</a:t>
            </a:r>
            <a:endParaRPr lang="en-US" altLang="ja-JP" dirty="0">
              <a:cs typeface="+mn-cs"/>
            </a:endParaRPr>
          </a:p>
          <a:p>
            <a:pPr marL="0" indent="0" eaLnBrk="1" fontAlgn="auto" hangingPunct="1">
              <a:spcAft>
                <a:spcPts val="0"/>
              </a:spcAft>
              <a:buFont typeface="Arial" panose="020B0604020202020204" pitchFamily="34" charset="0"/>
              <a:buNone/>
              <a:defRPr/>
            </a:pPr>
            <a:r>
              <a:rPr lang="en-US" altLang="ja-JP" dirty="0">
                <a:cs typeface="+mn-cs"/>
              </a:rPr>
              <a:t>(3)</a:t>
            </a:r>
            <a:r>
              <a:rPr lang="ja-JP" altLang="en-US" dirty="0">
                <a:cs typeface="+mn-cs"/>
              </a:rPr>
              <a:t>主治医と産業医（契約関係の整理）</a:t>
            </a:r>
            <a:endParaRPr lang="en-US" altLang="ja-JP" dirty="0">
              <a:cs typeface="+mn-cs"/>
            </a:endParaRPr>
          </a:p>
          <a:p>
            <a:pPr marL="0" indent="0" eaLnBrk="1" fontAlgn="auto" hangingPunct="1">
              <a:spcAft>
                <a:spcPts val="0"/>
              </a:spcAft>
              <a:buFont typeface="Arial" panose="020B0604020202020204" pitchFamily="34" charset="0"/>
              <a:buNone/>
              <a:defRPr/>
            </a:pPr>
            <a:r>
              <a:rPr lang="en-US" altLang="ja-JP" dirty="0">
                <a:cs typeface="+mn-cs"/>
              </a:rPr>
              <a:t>(4)</a:t>
            </a:r>
            <a:r>
              <a:rPr lang="ja-JP" altLang="en-US" dirty="0">
                <a:cs typeface="+mn-cs"/>
              </a:rPr>
              <a:t>一次予防、二次予防のエビデンス</a:t>
            </a:r>
            <a:endParaRPr lang="en-US" altLang="ja-JP" dirty="0">
              <a:cs typeface="+mn-cs"/>
            </a:endParaRPr>
          </a:p>
          <a:p>
            <a:pPr marL="0" indent="0" eaLnBrk="1" fontAlgn="auto" hangingPunct="1">
              <a:spcAft>
                <a:spcPts val="0"/>
              </a:spcAft>
              <a:buFont typeface="Arial" panose="020B0604020202020204" pitchFamily="34" charset="0"/>
              <a:buNone/>
              <a:defRPr/>
            </a:pPr>
            <a:r>
              <a:rPr lang="en-US" altLang="ja-JP" dirty="0">
                <a:cs typeface="+mn-cs"/>
              </a:rPr>
              <a:t>(5)</a:t>
            </a:r>
            <a:r>
              <a:rPr lang="ja-JP" altLang="en-US">
                <a:cs typeface="+mn-cs"/>
              </a:rPr>
              <a:t> 日本</a:t>
            </a:r>
            <a:r>
              <a:rPr lang="ja-JP" altLang="en-US" dirty="0">
                <a:cs typeface="+mn-cs"/>
              </a:rPr>
              <a:t>の雇用システム</a:t>
            </a:r>
            <a:endParaRPr lang="en-US" altLang="ja-JP" dirty="0">
              <a:cs typeface="+mn-cs"/>
            </a:endParaRPr>
          </a:p>
          <a:p>
            <a:pPr marL="0" indent="0" eaLnBrk="1" fontAlgn="auto" hangingPunct="1">
              <a:spcAft>
                <a:spcPts val="0"/>
              </a:spcAft>
              <a:buFont typeface="Arial" panose="020B0604020202020204" pitchFamily="34" charset="0"/>
              <a:buNone/>
              <a:defRPr/>
            </a:pPr>
            <a:r>
              <a:rPr lang="en-US" altLang="ja-JP" dirty="0">
                <a:cs typeface="+mn-cs"/>
              </a:rPr>
              <a:t>(6)</a:t>
            </a:r>
            <a:r>
              <a:rPr lang="ja-JP" altLang="en-US" dirty="0">
                <a:cs typeface="+mn-cs"/>
              </a:rPr>
              <a:t>健康管理の標準化</a:t>
            </a:r>
            <a:endParaRPr lang="en-US" altLang="ja-JP" dirty="0">
              <a:cs typeface="+mn-cs"/>
            </a:endParaRPr>
          </a:p>
          <a:p>
            <a:pPr marL="0" indent="0" eaLnBrk="1" fontAlgn="auto" hangingPunct="1">
              <a:spcAft>
                <a:spcPts val="0"/>
              </a:spcAft>
              <a:buFont typeface="Arial" panose="020B0604020202020204" pitchFamily="34" charset="0"/>
              <a:buNone/>
              <a:defRPr/>
            </a:pPr>
            <a:r>
              <a:rPr lang="en-US" altLang="ja-JP" dirty="0">
                <a:cs typeface="+mn-cs"/>
              </a:rPr>
              <a:t>(7)</a:t>
            </a:r>
            <a:r>
              <a:rPr lang="ja-JP" altLang="en-US" dirty="0">
                <a:cs typeface="+mn-cs"/>
              </a:rPr>
              <a:t>二つの健康管理（医療的</a:t>
            </a:r>
            <a:r>
              <a:rPr lang="en-US" altLang="ja-JP" dirty="0">
                <a:cs typeface="+mn-cs"/>
              </a:rPr>
              <a:t>vs</a:t>
            </a:r>
            <a:r>
              <a:rPr lang="ja-JP" altLang="en-US" dirty="0">
                <a:cs typeface="+mn-cs"/>
              </a:rPr>
              <a:t>業務的）</a:t>
            </a:r>
          </a:p>
        </p:txBody>
      </p:sp>
      <p:sp>
        <p:nvSpPr>
          <p:cNvPr id="16388" name="スライド番号プレースホルダー 1">
            <a:extLst>
              <a:ext uri="{FF2B5EF4-FFF2-40B4-BE49-F238E27FC236}">
                <a16:creationId xmlns:a16="http://schemas.microsoft.com/office/drawing/2014/main" id="{8B02F7F7-FB01-4487-85D6-5C904FE285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DC5F089-C14B-4284-A153-540BCE7AF856}" type="slidenum">
              <a:rPr lang="ja-JP" altLang="en-US" sz="1200" smtClean="0">
                <a:solidFill>
                  <a:srgbClr val="898989"/>
                </a:solidFill>
              </a:rPr>
              <a:pPr>
                <a:spcBef>
                  <a:spcPct val="0"/>
                </a:spcBef>
                <a:buFontTx/>
                <a:buNone/>
              </a:pPr>
              <a:t>7</a:t>
            </a:fld>
            <a:endParaRPr lang="ja-JP"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CE26A123-53C0-46C7-9715-228176BCE190}"/>
              </a:ext>
            </a:extLst>
          </p:cNvPr>
          <p:cNvSpPr>
            <a:spLocks noGrp="1"/>
          </p:cNvSpPr>
          <p:nvPr>
            <p:ph type="title"/>
          </p:nvPr>
        </p:nvSpPr>
        <p:spPr/>
        <p:txBody>
          <a:bodyPr/>
          <a:lstStyle/>
          <a:p>
            <a:pPr eaLnBrk="1" hangingPunct="1"/>
            <a:r>
              <a:rPr lang="en-US" altLang="ja-JP"/>
              <a:t>(1)</a:t>
            </a:r>
            <a:r>
              <a:rPr lang="ja-JP" altLang="en-US"/>
              <a:t>産業医活動のイメージ</a:t>
            </a:r>
          </a:p>
        </p:txBody>
      </p:sp>
      <p:sp>
        <p:nvSpPr>
          <p:cNvPr id="17411" name="コンテンツ プレースホルダー 2">
            <a:extLst>
              <a:ext uri="{FF2B5EF4-FFF2-40B4-BE49-F238E27FC236}">
                <a16:creationId xmlns:a16="http://schemas.microsoft.com/office/drawing/2014/main" id="{1BCC85E8-E3BD-447F-803C-AAA9A216E4F7}"/>
              </a:ext>
            </a:extLst>
          </p:cNvPr>
          <p:cNvSpPr>
            <a:spLocks noGrp="1"/>
          </p:cNvSpPr>
          <p:nvPr>
            <p:ph idx="1"/>
          </p:nvPr>
        </p:nvSpPr>
        <p:spPr/>
        <p:txBody>
          <a:bodyPr/>
          <a:lstStyle/>
          <a:p>
            <a:pPr marL="0" indent="0" eaLnBrk="1" hangingPunct="1">
              <a:buFont typeface="Arial" panose="020B0604020202020204" pitchFamily="34" charset="0"/>
              <a:buNone/>
            </a:pPr>
            <a:r>
              <a:rPr lang="ja-JP" altLang="en-US"/>
              <a:t>・昭和の時代</a:t>
            </a:r>
            <a:endParaRPr lang="en-US" altLang="ja-JP"/>
          </a:p>
          <a:p>
            <a:pPr marL="0" indent="0" eaLnBrk="1" hangingPunct="1">
              <a:buFont typeface="Arial" panose="020B0604020202020204" pitchFamily="34" charset="0"/>
              <a:buNone/>
            </a:pPr>
            <a:r>
              <a:rPr lang="ja-JP" altLang="en-US"/>
              <a:t>　健診と保健指導が中心、企業内診療所も。</a:t>
            </a:r>
            <a:endParaRPr lang="en-US" altLang="ja-JP"/>
          </a:p>
          <a:p>
            <a:pPr marL="0" indent="0" eaLnBrk="1" hangingPunct="1">
              <a:buFont typeface="Arial" panose="020B0604020202020204" pitchFamily="34" charset="0"/>
              <a:buNone/>
            </a:pPr>
            <a:r>
              <a:rPr lang="ja-JP" altLang="en-US"/>
              <a:t>　有害業務管理</a:t>
            </a:r>
            <a:endParaRPr lang="en-US" altLang="ja-JP"/>
          </a:p>
          <a:p>
            <a:pPr marL="0" indent="0" eaLnBrk="1" hangingPunct="1">
              <a:buFont typeface="Arial" panose="020B0604020202020204" pitchFamily="34" charset="0"/>
              <a:buNone/>
            </a:pPr>
            <a:r>
              <a:rPr lang="ja-JP" altLang="en-US"/>
              <a:t>・平成になってから</a:t>
            </a:r>
            <a:endParaRPr lang="en-US" altLang="ja-JP"/>
          </a:p>
          <a:p>
            <a:pPr marL="0" indent="0" eaLnBrk="1" hangingPunct="1">
              <a:buFont typeface="Arial" panose="020B0604020202020204" pitchFamily="34" charset="0"/>
              <a:buNone/>
            </a:pPr>
            <a:r>
              <a:rPr lang="ja-JP" altLang="en-US"/>
              <a:t>　診療所は閉鎖の傾向</a:t>
            </a:r>
            <a:endParaRPr lang="en-US" altLang="ja-JP"/>
          </a:p>
          <a:p>
            <a:pPr marL="0" indent="0" eaLnBrk="1" hangingPunct="1">
              <a:buFont typeface="Arial" panose="020B0604020202020204" pitchFamily="34" charset="0"/>
              <a:buNone/>
            </a:pPr>
            <a:r>
              <a:rPr lang="ja-JP" altLang="en-US"/>
              <a:t>　過重労働、メンタル対応・対策が浮上</a:t>
            </a:r>
            <a:endParaRPr lang="en-US" altLang="ja-JP"/>
          </a:p>
          <a:p>
            <a:pPr marL="0" indent="0" eaLnBrk="1" hangingPunct="1">
              <a:buFont typeface="Arial" panose="020B0604020202020204" pitchFamily="34" charset="0"/>
              <a:buNone/>
            </a:pPr>
            <a:r>
              <a:rPr lang="ja-JP" altLang="en-US"/>
              <a:t>　安全配慮義務など労務管理的な側面も</a:t>
            </a:r>
          </a:p>
        </p:txBody>
      </p:sp>
      <p:sp>
        <p:nvSpPr>
          <p:cNvPr id="17412" name="スライド番号プレースホルダー 1">
            <a:extLst>
              <a:ext uri="{FF2B5EF4-FFF2-40B4-BE49-F238E27FC236}">
                <a16:creationId xmlns:a16="http://schemas.microsoft.com/office/drawing/2014/main" id="{A329DD27-8221-4D93-876F-3167AC8F2C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8059793-CA81-4D45-8CE0-3F07796E3E18}" type="slidenum">
              <a:rPr lang="ja-JP" altLang="en-US" sz="1200" smtClean="0">
                <a:solidFill>
                  <a:srgbClr val="898989"/>
                </a:solidFill>
              </a:rPr>
              <a:pPr>
                <a:spcBef>
                  <a:spcPct val="0"/>
                </a:spcBef>
                <a:buFontTx/>
                <a:buNone/>
              </a:pPr>
              <a:t>8</a:t>
            </a:fld>
            <a:endParaRPr lang="ja-JP" altLang="en-US"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FB4F0B4D-612B-4B6E-AF4F-9BAA6205DD19}"/>
              </a:ext>
            </a:extLst>
          </p:cNvPr>
          <p:cNvSpPr>
            <a:spLocks noGrp="1"/>
          </p:cNvSpPr>
          <p:nvPr>
            <p:ph type="title"/>
          </p:nvPr>
        </p:nvSpPr>
        <p:spPr/>
        <p:txBody>
          <a:bodyPr/>
          <a:lstStyle/>
          <a:p>
            <a:r>
              <a:rPr lang="en-US" altLang="ja-JP" dirty="0"/>
              <a:t>(2)</a:t>
            </a:r>
            <a:r>
              <a:rPr lang="ja-JP" altLang="en-US" dirty="0"/>
              <a:t>臨床医学と産業医学</a:t>
            </a:r>
          </a:p>
        </p:txBody>
      </p:sp>
      <p:graphicFrame>
        <p:nvGraphicFramePr>
          <p:cNvPr id="5" name="コンテンツ プレースホルダ 4">
            <a:extLst>
              <a:ext uri="{FF2B5EF4-FFF2-40B4-BE49-F238E27FC236}">
                <a16:creationId xmlns:a16="http://schemas.microsoft.com/office/drawing/2014/main" id="{98BCA556-F689-4D73-93DB-CF34CA2014A9}"/>
              </a:ext>
            </a:extLst>
          </p:cNvPr>
          <p:cNvGraphicFramePr>
            <a:graphicFrameLocks noGrp="1"/>
          </p:cNvGraphicFramePr>
          <p:nvPr>
            <p:ph idx="1"/>
            <p:extLst>
              <p:ext uri="{D42A27DB-BD31-4B8C-83A1-F6EECF244321}">
                <p14:modId xmlns:p14="http://schemas.microsoft.com/office/powerpoint/2010/main" val="1179002843"/>
              </p:ext>
            </p:extLst>
          </p:nvPr>
        </p:nvGraphicFramePr>
        <p:xfrm>
          <a:off x="609600" y="1341438"/>
          <a:ext cx="10972800" cy="4895874"/>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784868">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a:ln>
                            <a:noFill/>
                          </a:ln>
                          <a:solidFill>
                            <a:srgbClr val="FFFFFF"/>
                          </a:solidFill>
                          <a:effectLst/>
                          <a:latin typeface="Calibri" pitchFamily="34" charset="0"/>
                          <a:ea typeface="ＭＳ Ｐゴシック" pitchFamily="50" charset="-128"/>
                        </a:rPr>
                        <a:t>産業医学</a:t>
                      </a:r>
                    </a:p>
                  </a:txBody>
                  <a:tcPr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dirty="0">
                          <a:ln>
                            <a:noFill/>
                          </a:ln>
                          <a:solidFill>
                            <a:srgbClr val="FFFFFF"/>
                          </a:solidFill>
                          <a:effectLst/>
                          <a:latin typeface="Calibri" pitchFamily="34" charset="0"/>
                          <a:ea typeface="ＭＳ Ｐゴシック" pitchFamily="50" charset="-128"/>
                        </a:rPr>
                        <a:t>臨床医学</a:t>
                      </a:r>
                    </a:p>
                  </a:txBody>
                  <a:tcPr marL="9525" marR="9525"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30033">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alibri" pitchFamily="34" charset="0"/>
                          <a:ea typeface="ＭＳ Ｐゴシック" pitchFamily="50" charset="-128"/>
                        </a:rPr>
                        <a:t>予防中心？集団対象？</a:t>
                      </a:r>
                      <a:endParaRPr kumimoji="1" lang="en-US" altLang="ja-JP" sz="28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alibri" pitchFamily="34" charset="0"/>
                          <a:ea typeface="ＭＳ Ｐゴシック" pitchFamily="50" charset="-128"/>
                        </a:rPr>
                        <a:t>診療するかしないか</a:t>
                      </a:r>
                    </a:p>
                  </a:txBody>
                  <a:tcPr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Arial" pitchFamily="34" charset="0"/>
                          <a:ea typeface="ＭＳ Ｐゴシック" pitchFamily="50" charset="-128"/>
                        </a:rPr>
                        <a:t>「個人」の診断と治療</a:t>
                      </a:r>
                    </a:p>
                  </a:txBody>
                  <a:tcPr marL="9525" marR="9525"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29907">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alibri" pitchFamily="34" charset="0"/>
                          <a:ea typeface="ＭＳ Ｐゴシック" pitchFamily="50" charset="-128"/>
                        </a:rPr>
                        <a:t>関係者多数（利害が複雑）</a:t>
                      </a:r>
                      <a:endParaRPr kumimoji="1" lang="en-US" altLang="ja-JP" sz="28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alibri" pitchFamily="34" charset="0"/>
                          <a:ea typeface="ＭＳ Ｐゴシック" pitchFamily="50" charset="-128"/>
                        </a:rPr>
                        <a:t>ノーワーク・ノーペイ</a:t>
                      </a:r>
                      <a:endParaRPr kumimoji="1" lang="en-US" altLang="ja-JP" sz="2800" b="0" i="0" u="none" strike="noStrike" cap="none" normalizeH="0" baseline="0" dirty="0">
                        <a:ln>
                          <a:noFill/>
                        </a:ln>
                        <a:solidFill>
                          <a:srgbClr val="000000"/>
                        </a:solidFill>
                        <a:effectLst/>
                        <a:latin typeface="Calibri" pitchFamily="34" charset="0"/>
                        <a:ea typeface="ＭＳ Ｐゴシック" pitchFamily="50" charset="-128"/>
                      </a:endParaRPr>
                    </a:p>
                  </a:txBody>
                  <a:tcPr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Arial" pitchFamily="34" charset="0"/>
                          <a:ea typeface="ＭＳ Ｐゴシック" pitchFamily="50" charset="-128"/>
                        </a:rPr>
                        <a:t>医師－患者（家族）</a:t>
                      </a:r>
                      <a:endParaRPr kumimoji="1" lang="en-US" altLang="ja-JP" sz="28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Arial" pitchFamily="34" charset="0"/>
                          <a:ea typeface="ＭＳ Ｐゴシック" pitchFamily="50" charset="-128"/>
                        </a:rPr>
                        <a:t>患者の不利益回避</a:t>
                      </a:r>
                    </a:p>
                  </a:txBody>
                  <a:tcPr marL="9525" marR="9525"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030033">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alibri" pitchFamily="34" charset="0"/>
                          <a:ea typeface="ＭＳ Ｐゴシック" pitchFamily="50" charset="-128"/>
                        </a:rPr>
                        <a:t>ゴールは仕事ができること</a:t>
                      </a:r>
                      <a:endParaRPr kumimoji="1" lang="en-US" altLang="ja-JP" sz="28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alibri" pitchFamily="34" charset="0"/>
                          <a:ea typeface="ＭＳ Ｐゴシック" pitchFamily="50" charset="-128"/>
                        </a:rPr>
                        <a:t>（健康を損なうことなく）</a:t>
                      </a:r>
                      <a:endParaRPr kumimoji="1" lang="en-US" altLang="ja-JP" sz="2800" b="0" i="0" u="none" strike="noStrike" cap="none" normalizeH="0" baseline="0" dirty="0">
                        <a:ln>
                          <a:noFill/>
                        </a:ln>
                        <a:solidFill>
                          <a:srgbClr val="000000"/>
                        </a:solidFill>
                        <a:effectLst/>
                        <a:latin typeface="Calibri" pitchFamily="34" charset="0"/>
                        <a:ea typeface="ＭＳ Ｐゴシック" pitchFamily="50" charset="-128"/>
                      </a:endParaRPr>
                    </a:p>
                  </a:txBody>
                  <a:tcPr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Arial" pitchFamily="34" charset="0"/>
                          <a:ea typeface="ＭＳ Ｐゴシック" pitchFamily="50" charset="-128"/>
                        </a:rPr>
                        <a:t>ゴールは疾病の治癒</a:t>
                      </a:r>
                      <a:endParaRPr kumimoji="1" lang="en-US" altLang="ja-JP" sz="28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Arial" pitchFamily="34" charset="0"/>
                          <a:ea typeface="ＭＳ Ｐゴシック" pitchFamily="50" charset="-128"/>
                        </a:rPr>
                        <a:t>（寛解でも）</a:t>
                      </a:r>
                    </a:p>
                  </a:txBody>
                  <a:tcPr marL="9525" marR="9525"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021033">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alibri" pitchFamily="34" charset="0"/>
                          <a:ea typeface="ＭＳ Ｐゴシック" pitchFamily="50" charset="-128"/>
                        </a:rPr>
                        <a:t>法律や制度に規定される</a:t>
                      </a:r>
                    </a:p>
                  </a:txBody>
                  <a:tcPr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Arial" pitchFamily="34" charset="0"/>
                          <a:ea typeface="ＭＳ Ｐゴシック" pitchFamily="50" charset="-128"/>
                        </a:rPr>
                        <a:t>プロフェッショナル</a:t>
                      </a:r>
                      <a:endParaRPr kumimoji="1" lang="en-US" altLang="ja-JP" sz="28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Arial" pitchFamily="34" charset="0"/>
                          <a:ea typeface="ＭＳ Ｐゴシック" pitchFamily="50" charset="-128"/>
                        </a:rPr>
                        <a:t>フリーダム？</a:t>
                      </a:r>
                    </a:p>
                  </a:txBody>
                  <a:tcPr marL="9525" marR="9525"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18455" name="スライド番号プレースホルダー 1">
            <a:extLst>
              <a:ext uri="{FF2B5EF4-FFF2-40B4-BE49-F238E27FC236}">
                <a16:creationId xmlns:a16="http://schemas.microsoft.com/office/drawing/2014/main" id="{E0BD36F4-8985-4E86-BA74-02ADADEC32FF}"/>
              </a:ext>
            </a:extLst>
          </p:cNvPr>
          <p:cNvSpPr>
            <a:spLocks noGrp="1"/>
          </p:cNvSpPr>
          <p:nvPr>
            <p:ph type="sldNum" sz="quarter" idx="12"/>
          </p:nvPr>
        </p:nvSpPr>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fld id="{668D426E-0026-4D99-922D-8A0D9D39444E}" type="slidenum">
              <a:rPr lang="ja-JP" altLang="en-US" smtClean="0"/>
              <a:pPr/>
              <a:t>9</a:t>
            </a:fld>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TotalTime>
  <Words>2622</Words>
  <Application>Microsoft Macintosh PowerPoint</Application>
  <PresentationFormat>Widescreen</PresentationFormat>
  <Paragraphs>365</Paragraphs>
  <Slides>38</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​​テーマ</vt:lpstr>
      <vt:lpstr>産業医学総論</vt:lpstr>
      <vt:lpstr>これは教えられません</vt:lpstr>
      <vt:lpstr>こっちを教えます</vt:lpstr>
      <vt:lpstr>本研修会の内容的特徴</vt:lpstr>
      <vt:lpstr>受講上のお願い・注意</vt:lpstr>
      <vt:lpstr>自己紹介</vt:lpstr>
      <vt:lpstr>総論概要</vt:lpstr>
      <vt:lpstr>(1)産業医活動のイメージ</vt:lpstr>
      <vt:lpstr>(2)臨床医学と産業医学</vt:lpstr>
      <vt:lpstr>(3)主治医と産業医（契約関係の整理）</vt:lpstr>
      <vt:lpstr>北興化工機事件、2004年</vt:lpstr>
      <vt:lpstr>契約関係の整理（臨床場面）</vt:lpstr>
      <vt:lpstr>契約関係の整理（職場）</vt:lpstr>
      <vt:lpstr>(4)一次予防、二次予防のエビデンス</vt:lpstr>
      <vt:lpstr>二次予防（健診）の限界</vt:lpstr>
      <vt:lpstr>一次予防（健康教育）の限界</vt:lpstr>
      <vt:lpstr>(5)日本の雇用システム</vt:lpstr>
      <vt:lpstr>雇用システムの比較</vt:lpstr>
      <vt:lpstr>昇給事由の比較</vt:lpstr>
      <vt:lpstr>解雇事由の比較</vt:lpstr>
      <vt:lpstr>法制度と裁判実務のギャップ</vt:lpstr>
      <vt:lpstr>仏）平社員は勤続30年でもせいぜい20%アップ</vt:lpstr>
      <vt:lpstr>日本）初任給の2倍以上に</vt:lpstr>
      <vt:lpstr>職務無限定性の長所</vt:lpstr>
      <vt:lpstr>(6)健康管理の標準化</vt:lpstr>
      <vt:lpstr>(7)二つの健康管理　産業医学（産業保健）＝？</vt:lpstr>
      <vt:lpstr>二つの健康管理（簡単に）</vt:lpstr>
      <vt:lpstr>本人の意志をどこまで尊重するか</vt:lpstr>
      <vt:lpstr>優先順位</vt:lpstr>
      <vt:lpstr>労働者の健診受診義務 健診結果は事業者が労働者の同意無く確認</vt:lpstr>
      <vt:lpstr>自己選択を認めない構造→</vt:lpstr>
      <vt:lpstr>1歳6ヶ月健診</vt:lpstr>
      <vt:lpstr>安衛法にもとづく定期健診</vt:lpstr>
      <vt:lpstr>受け身健診に慣れきると。。。</vt:lpstr>
      <vt:lpstr>法律、政令、省令</vt:lpstr>
      <vt:lpstr>委任命令</vt:lpstr>
      <vt:lpstr>施行令　該当箇所</vt:lpstr>
      <vt:lpstr>安衛則　該当箇所</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１．産業医学総論</dc:title>
  <dc:creator>Soshi</dc:creator>
  <cp:lastModifiedBy>Takao Soshi</cp:lastModifiedBy>
  <cp:revision>77</cp:revision>
  <dcterms:created xsi:type="dcterms:W3CDTF">2017-09-17T01:11:49Z</dcterms:created>
  <dcterms:modified xsi:type="dcterms:W3CDTF">2022-04-14T01:58:18Z</dcterms:modified>
</cp:coreProperties>
</file>