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57" r:id="rId3"/>
    <p:sldId id="258" r:id="rId4"/>
    <p:sldId id="259" r:id="rId5"/>
    <p:sldId id="261" r:id="rId6"/>
    <p:sldId id="262" r:id="rId7"/>
    <p:sldId id="263" r:id="rId8"/>
    <p:sldId id="264" r:id="rId9"/>
    <p:sldId id="265" r:id="rId10"/>
    <p:sldId id="266" r:id="rId11"/>
    <p:sldId id="267" r:id="rId12"/>
    <p:sldId id="302" r:id="rId13"/>
    <p:sldId id="269" r:id="rId14"/>
    <p:sldId id="303" r:id="rId15"/>
    <p:sldId id="271" r:id="rId16"/>
    <p:sldId id="304" r:id="rId17"/>
    <p:sldId id="273" r:id="rId18"/>
    <p:sldId id="274" r:id="rId19"/>
    <p:sldId id="275" r:id="rId20"/>
    <p:sldId id="276" r:id="rId21"/>
    <p:sldId id="277" r:id="rId22"/>
    <p:sldId id="278" r:id="rId23"/>
    <p:sldId id="279" r:id="rId24"/>
    <p:sldId id="280" r:id="rId25"/>
    <p:sldId id="281" r:id="rId26"/>
    <p:sldId id="289" r:id="rId27"/>
    <p:sldId id="300" r:id="rId28"/>
    <p:sldId id="301" r:id="rId29"/>
    <p:sldId id="293" r:id="rId30"/>
    <p:sldId id="294" r:id="rId31"/>
    <p:sldId id="295" r:id="rId32"/>
    <p:sldId id="298" r:id="rId33"/>
    <p:sldId id="299" r:id="rId34"/>
  </p:sldIdLst>
  <p:sldSz cx="12192000" cy="6858000"/>
  <p:notesSz cx="6858000" cy="91440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07"/>
  </p:normalViewPr>
  <p:slideViewPr>
    <p:cSldViewPr>
      <p:cViewPr varScale="1">
        <p:scale>
          <a:sx n="124" d="100"/>
          <a:sy n="124" d="100"/>
        </p:scale>
        <p:origin x="640" y="16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6A717B2-44EC-4A40-85E4-5029FE1BBA6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C88F6C24-3BB7-7147-A2A7-CF60E46321A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2EBC1EA3-B31D-0647-8641-5324DBF06F3A}" type="datetimeFigureOut">
              <a:rPr lang="ja-JP" altLang="en-US"/>
              <a:pPr>
                <a:defRPr/>
              </a:pPr>
              <a:t>2022/4/14</a:t>
            </a:fld>
            <a:endParaRPr lang="ja-JP" altLang="en-US"/>
          </a:p>
        </p:txBody>
      </p:sp>
      <p:sp>
        <p:nvSpPr>
          <p:cNvPr id="4" name="スライド イメージ プレースホルダー 3">
            <a:extLst>
              <a:ext uri="{FF2B5EF4-FFF2-40B4-BE49-F238E27FC236}">
                <a16:creationId xmlns:a16="http://schemas.microsoft.com/office/drawing/2014/main" id="{CB7F2885-6227-E245-9926-46014DC409D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E7434DFA-F171-6648-B4B5-9BE30CADA91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C1E847E-8B8B-E24F-BC7F-230FFBBD812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1C8D3F6B-A03A-B741-8259-D2F52EEABFE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57A2F0A8-F86D-E44B-88CE-09F844F91A6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a:extLst>
              <a:ext uri="{FF2B5EF4-FFF2-40B4-BE49-F238E27FC236}">
                <a16:creationId xmlns:a16="http://schemas.microsoft.com/office/drawing/2014/main" id="{1FC16ADB-E649-D94C-B680-069A17B2D4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ノート プレースホルダ 2">
            <a:extLst>
              <a:ext uri="{FF2B5EF4-FFF2-40B4-BE49-F238E27FC236}">
                <a16:creationId xmlns:a16="http://schemas.microsoft.com/office/drawing/2014/main" id="{A404BD85-43FA-3C45-822F-CD3D88A249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6387" name="スライド番号プレースホルダ 3">
            <a:extLst>
              <a:ext uri="{FF2B5EF4-FFF2-40B4-BE49-F238E27FC236}">
                <a16:creationId xmlns:a16="http://schemas.microsoft.com/office/drawing/2014/main" id="{7E1BD9DC-A7DF-494E-8BEF-95546352E1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B3C0F5-9A91-784E-B778-95CC9349ABE6}" type="slidenum">
              <a:rPr lang="ja-JP" altLang="en-US" smtClean="0"/>
              <a:pPr>
                <a:spcBef>
                  <a:spcPct val="0"/>
                </a:spcBef>
              </a:pPr>
              <a:t>2</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70E108C-BD97-0843-A29C-439291EFCF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DFB696-64CB-E649-98F3-8F8711F1B8B1}" type="slidenum">
              <a:rPr lang="en-US" altLang="ja-JP" smtClean="0">
                <a:latin typeface="Arial" panose="020B0604020202020204" pitchFamily="34" charset="0"/>
              </a:rPr>
              <a:pPr>
                <a:spcBef>
                  <a:spcPct val="0"/>
                </a:spcBef>
              </a:pPr>
              <a:t>12</a:t>
            </a:fld>
            <a:endParaRPr lang="en-US" altLang="ja-JP">
              <a:latin typeface="Arial" panose="020B0604020202020204" pitchFamily="34" charset="0"/>
            </a:endParaRPr>
          </a:p>
        </p:txBody>
      </p:sp>
      <p:sp>
        <p:nvSpPr>
          <p:cNvPr id="35842" name="Rectangle 2">
            <a:extLst>
              <a:ext uri="{FF2B5EF4-FFF2-40B4-BE49-F238E27FC236}">
                <a16:creationId xmlns:a16="http://schemas.microsoft.com/office/drawing/2014/main" id="{834DB21D-F67C-BA47-B8CD-1F5DCA7283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7EBBFDE2-54F6-3243-B03A-DA0EA2B44F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52C032E8-7E23-6A45-886A-C9C31498C3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319D22-2847-9F48-92CA-14239CDB10DD}" type="slidenum">
              <a:rPr lang="en-US" altLang="ja-JP" smtClean="0">
                <a:latin typeface="Arial" panose="020B0604020202020204" pitchFamily="34" charset="0"/>
              </a:rPr>
              <a:pPr>
                <a:spcBef>
                  <a:spcPct val="0"/>
                </a:spcBef>
              </a:pPr>
              <a:t>13</a:t>
            </a:fld>
            <a:endParaRPr lang="en-US" altLang="ja-JP">
              <a:latin typeface="Arial" panose="020B0604020202020204" pitchFamily="34" charset="0"/>
            </a:endParaRPr>
          </a:p>
        </p:txBody>
      </p:sp>
      <p:sp>
        <p:nvSpPr>
          <p:cNvPr id="37890" name="Rectangle 2">
            <a:extLst>
              <a:ext uri="{FF2B5EF4-FFF2-40B4-BE49-F238E27FC236}">
                <a16:creationId xmlns:a16="http://schemas.microsoft.com/office/drawing/2014/main" id="{6282BAD3-DB46-9B4F-BF3A-9183E5AD71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30D907E7-3314-2E46-B66D-FC871CDE3F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30956ACA-1427-CB4C-8F77-6650AA4A5B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E12753E-0F40-ED46-A662-0F56DF795AE8}" type="slidenum">
              <a:rPr lang="en-US" altLang="ja-JP" smtClean="0">
                <a:latin typeface="Arial" panose="020B0604020202020204" pitchFamily="34" charset="0"/>
              </a:rPr>
              <a:pPr>
                <a:spcBef>
                  <a:spcPct val="0"/>
                </a:spcBef>
              </a:pPr>
              <a:t>14</a:t>
            </a:fld>
            <a:endParaRPr lang="en-US" altLang="ja-JP">
              <a:latin typeface="Arial" panose="020B0604020202020204" pitchFamily="34" charset="0"/>
            </a:endParaRPr>
          </a:p>
        </p:txBody>
      </p:sp>
      <p:sp>
        <p:nvSpPr>
          <p:cNvPr id="39938" name="Rectangle 1026">
            <a:extLst>
              <a:ext uri="{FF2B5EF4-FFF2-40B4-BE49-F238E27FC236}">
                <a16:creationId xmlns:a16="http://schemas.microsoft.com/office/drawing/2014/main" id="{494D79E0-CD76-574A-AA73-9C47FAC295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1027">
            <a:extLst>
              <a:ext uri="{FF2B5EF4-FFF2-40B4-BE49-F238E27FC236}">
                <a16:creationId xmlns:a16="http://schemas.microsoft.com/office/drawing/2014/main" id="{98701A35-EF3E-9A4F-9B0F-8D9DD5B8E0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95A3CB7D-A7E9-0D46-97D9-50D4945E6C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4E76DD5-0EB0-214D-8C49-8F372E12CD72}" type="slidenum">
              <a:rPr lang="en-US" altLang="ja-JP" smtClean="0">
                <a:latin typeface="Arial" panose="020B0604020202020204" pitchFamily="34" charset="0"/>
              </a:rPr>
              <a:pPr>
                <a:spcBef>
                  <a:spcPct val="0"/>
                </a:spcBef>
              </a:pPr>
              <a:t>15</a:t>
            </a:fld>
            <a:endParaRPr lang="en-US" altLang="ja-JP">
              <a:latin typeface="Arial" panose="020B0604020202020204" pitchFamily="34" charset="0"/>
            </a:endParaRPr>
          </a:p>
        </p:txBody>
      </p:sp>
      <p:sp>
        <p:nvSpPr>
          <p:cNvPr id="41986" name="Rectangle 1026">
            <a:extLst>
              <a:ext uri="{FF2B5EF4-FFF2-40B4-BE49-F238E27FC236}">
                <a16:creationId xmlns:a16="http://schemas.microsoft.com/office/drawing/2014/main" id="{1EB10920-F2A1-8143-9A98-1D3FCF824A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1027">
            <a:extLst>
              <a:ext uri="{FF2B5EF4-FFF2-40B4-BE49-F238E27FC236}">
                <a16:creationId xmlns:a16="http://schemas.microsoft.com/office/drawing/2014/main" id="{A50236E9-86C2-9A4E-8DE0-CBECBA290D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967622C5-7C33-2641-93F3-86E766795D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3447AEC-3BE1-0E46-B85A-36DD2B3F3FDB}" type="slidenum">
              <a:rPr lang="en-US" altLang="ja-JP" smtClean="0">
                <a:latin typeface="Arial" panose="020B0604020202020204" pitchFamily="34" charset="0"/>
              </a:rPr>
              <a:pPr>
                <a:spcBef>
                  <a:spcPct val="0"/>
                </a:spcBef>
              </a:pPr>
              <a:t>16</a:t>
            </a:fld>
            <a:endParaRPr lang="en-US" altLang="ja-JP">
              <a:latin typeface="Arial" panose="020B0604020202020204" pitchFamily="34" charset="0"/>
            </a:endParaRPr>
          </a:p>
        </p:txBody>
      </p:sp>
      <p:sp>
        <p:nvSpPr>
          <p:cNvPr id="44034" name="Rectangle 2">
            <a:extLst>
              <a:ext uri="{FF2B5EF4-FFF2-40B4-BE49-F238E27FC236}">
                <a16:creationId xmlns:a16="http://schemas.microsoft.com/office/drawing/2014/main" id="{A02CF3BC-637F-C84F-BB41-0A7DC70765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C22FD46F-0151-E049-A697-C5A5813588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20B465D3-B331-1B42-882E-9281617FD6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A322E1-E793-364E-82EA-7C9A21D6B23E}" type="slidenum">
              <a:rPr lang="en-US" altLang="ja-JP" smtClean="0">
                <a:latin typeface="Arial" panose="020B0604020202020204" pitchFamily="34" charset="0"/>
              </a:rPr>
              <a:pPr>
                <a:spcBef>
                  <a:spcPct val="0"/>
                </a:spcBef>
              </a:pPr>
              <a:t>17</a:t>
            </a:fld>
            <a:endParaRPr lang="en-US" altLang="ja-JP">
              <a:latin typeface="Arial" panose="020B0604020202020204" pitchFamily="34" charset="0"/>
            </a:endParaRPr>
          </a:p>
        </p:txBody>
      </p:sp>
      <p:sp>
        <p:nvSpPr>
          <p:cNvPr id="46082" name="Rectangle 2">
            <a:extLst>
              <a:ext uri="{FF2B5EF4-FFF2-40B4-BE49-F238E27FC236}">
                <a16:creationId xmlns:a16="http://schemas.microsoft.com/office/drawing/2014/main" id="{3081020F-10BB-4343-A355-A47436CBBD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93702328-B102-2747-950D-C738EBFB15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 1">
            <a:extLst>
              <a:ext uri="{FF2B5EF4-FFF2-40B4-BE49-F238E27FC236}">
                <a16:creationId xmlns:a16="http://schemas.microsoft.com/office/drawing/2014/main" id="{4F723DFE-227E-4344-B8B3-3944A0C666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ノート プレースホルダ 2">
            <a:extLst>
              <a:ext uri="{FF2B5EF4-FFF2-40B4-BE49-F238E27FC236}">
                <a16:creationId xmlns:a16="http://schemas.microsoft.com/office/drawing/2014/main" id="{40BD9B0F-E46C-8D49-AEEF-911C0BA2C6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48131" name="スライド番号プレースホルダ 3">
            <a:extLst>
              <a:ext uri="{FF2B5EF4-FFF2-40B4-BE49-F238E27FC236}">
                <a16:creationId xmlns:a16="http://schemas.microsoft.com/office/drawing/2014/main" id="{4A04E84E-0563-B04C-BAF7-68C65B2E59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ABB6C7-6BFE-5D45-894F-6BB620071B2B}" type="slidenum">
              <a:rPr lang="ja-JP" altLang="en-US" smtClean="0">
                <a:latin typeface="Arial" panose="020B0604020202020204" pitchFamily="34" charset="0"/>
              </a:rPr>
              <a:pPr>
                <a:spcBef>
                  <a:spcPct val="0"/>
                </a:spcBef>
              </a:pPr>
              <a:t>18</a:t>
            </a:fld>
            <a:endParaRPr lang="ja-JP"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 1">
            <a:extLst>
              <a:ext uri="{FF2B5EF4-FFF2-40B4-BE49-F238E27FC236}">
                <a16:creationId xmlns:a16="http://schemas.microsoft.com/office/drawing/2014/main" id="{4FFA9FB0-8D57-4D4E-82DB-42EB01824F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ノート プレースホルダ 2">
            <a:extLst>
              <a:ext uri="{FF2B5EF4-FFF2-40B4-BE49-F238E27FC236}">
                <a16:creationId xmlns:a16="http://schemas.microsoft.com/office/drawing/2014/main" id="{5C2F93F1-16E2-D649-BF7E-00E7103582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50179" name="スライド番号プレースホルダ 3">
            <a:extLst>
              <a:ext uri="{FF2B5EF4-FFF2-40B4-BE49-F238E27FC236}">
                <a16:creationId xmlns:a16="http://schemas.microsoft.com/office/drawing/2014/main" id="{BC83F264-E4D5-E849-8047-5274265798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8FBCA7-32F4-7145-AE2D-1B57ADBCE0E2}" type="slidenum">
              <a:rPr lang="ja-JP" altLang="en-US" smtClean="0"/>
              <a:pPr>
                <a:spcBef>
                  <a:spcPct val="0"/>
                </a:spcBef>
              </a:pPr>
              <a:t>19</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 イメージ プレースホルダ 1">
            <a:extLst>
              <a:ext uri="{FF2B5EF4-FFF2-40B4-BE49-F238E27FC236}">
                <a16:creationId xmlns:a16="http://schemas.microsoft.com/office/drawing/2014/main" id="{C2AACA6E-E2AA-7246-AD72-EF673A79C7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ノート プレースホルダ 2">
            <a:extLst>
              <a:ext uri="{FF2B5EF4-FFF2-40B4-BE49-F238E27FC236}">
                <a16:creationId xmlns:a16="http://schemas.microsoft.com/office/drawing/2014/main" id="{D0A9FD65-41A5-254A-9C58-91AAF57AF0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52227" name="スライド番号プレースホルダ 3">
            <a:extLst>
              <a:ext uri="{FF2B5EF4-FFF2-40B4-BE49-F238E27FC236}">
                <a16:creationId xmlns:a16="http://schemas.microsoft.com/office/drawing/2014/main" id="{6D11E880-FAE1-F04F-9DEE-111AF16E23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1A9468B-6E6C-D546-BA5F-FE887E10D4FB}" type="slidenum">
              <a:rPr lang="en-US" altLang="ja-JP" smtClean="0">
                <a:latin typeface="Arial" panose="020B0604020202020204" pitchFamily="34" charset="0"/>
              </a:rPr>
              <a:pPr>
                <a:spcBef>
                  <a:spcPct val="0"/>
                </a:spcBef>
              </a:pPr>
              <a:t>20</a:t>
            </a:fld>
            <a:endParaRPr lang="en-US" altLang="ja-JP">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 イメージ プレースホルダ 1">
            <a:extLst>
              <a:ext uri="{FF2B5EF4-FFF2-40B4-BE49-F238E27FC236}">
                <a16:creationId xmlns:a16="http://schemas.microsoft.com/office/drawing/2014/main" id="{BB9CD9C1-302A-D34D-91BC-93042F70B4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ノート プレースホルダ 2">
            <a:extLst>
              <a:ext uri="{FF2B5EF4-FFF2-40B4-BE49-F238E27FC236}">
                <a16:creationId xmlns:a16="http://schemas.microsoft.com/office/drawing/2014/main" id="{6B052BB8-EE67-974F-96BF-0962BEFBDB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54275" name="スライド番号プレースホルダ 3">
            <a:extLst>
              <a:ext uri="{FF2B5EF4-FFF2-40B4-BE49-F238E27FC236}">
                <a16:creationId xmlns:a16="http://schemas.microsoft.com/office/drawing/2014/main" id="{CDDCFEA8-D25B-E94A-A05C-36958056D5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A8E2C0C-D7A5-7D43-95A7-681E213D79B1}" type="slidenum">
              <a:rPr lang="en-US" altLang="ja-JP" smtClean="0">
                <a:latin typeface="Arial" panose="020B0604020202020204" pitchFamily="34" charset="0"/>
              </a:rPr>
              <a:pPr>
                <a:spcBef>
                  <a:spcPct val="0"/>
                </a:spcBef>
              </a:pPr>
              <a:t>21</a:t>
            </a:fld>
            <a:endParaRPr lang="en-US" altLang="ja-JP">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a:extLst>
              <a:ext uri="{FF2B5EF4-FFF2-40B4-BE49-F238E27FC236}">
                <a16:creationId xmlns:a16="http://schemas.microsoft.com/office/drawing/2014/main" id="{933476D1-0696-DC4B-B15E-160E93D98F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ノート プレースホルダ 2">
            <a:extLst>
              <a:ext uri="{FF2B5EF4-FFF2-40B4-BE49-F238E27FC236}">
                <a16:creationId xmlns:a16="http://schemas.microsoft.com/office/drawing/2014/main" id="{024CC4F1-CB22-F545-80EE-EB17735276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9459" name="スライド番号プレースホルダ 3">
            <a:extLst>
              <a:ext uri="{FF2B5EF4-FFF2-40B4-BE49-F238E27FC236}">
                <a16:creationId xmlns:a16="http://schemas.microsoft.com/office/drawing/2014/main" id="{C1B496AD-3968-AB4E-A576-F539488E40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F78CE1-6D97-9244-BFBA-E60869F2FFF3}" type="slidenum">
              <a:rPr lang="ja-JP" altLang="en-US" smtClean="0"/>
              <a:pPr>
                <a:spcBef>
                  <a:spcPct val="0"/>
                </a:spcBef>
              </a:pPr>
              <a:t>4</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 1">
            <a:extLst>
              <a:ext uri="{FF2B5EF4-FFF2-40B4-BE49-F238E27FC236}">
                <a16:creationId xmlns:a16="http://schemas.microsoft.com/office/drawing/2014/main" id="{E69974ED-D0AC-F748-B05E-D8FE4DA855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ノート プレースホルダ 2">
            <a:extLst>
              <a:ext uri="{FF2B5EF4-FFF2-40B4-BE49-F238E27FC236}">
                <a16:creationId xmlns:a16="http://schemas.microsoft.com/office/drawing/2014/main" id="{9010DA39-1C5E-8046-BAB7-5771EE55F9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56323" name="スライド番号プレースホルダ 3">
            <a:extLst>
              <a:ext uri="{FF2B5EF4-FFF2-40B4-BE49-F238E27FC236}">
                <a16:creationId xmlns:a16="http://schemas.microsoft.com/office/drawing/2014/main" id="{7720861A-33D1-3F44-8839-19390B15DA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386C1E-CED7-704D-9F7F-EA9B96C8E761}" type="slidenum">
              <a:rPr lang="en-US" altLang="ja-JP" smtClean="0">
                <a:latin typeface="Arial" panose="020B0604020202020204" pitchFamily="34" charset="0"/>
              </a:rPr>
              <a:pPr>
                <a:spcBef>
                  <a:spcPct val="0"/>
                </a:spcBef>
              </a:pPr>
              <a:t>22</a:t>
            </a:fld>
            <a:endParaRPr lang="en-US" altLang="ja-JP">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a:extLst>
              <a:ext uri="{FF2B5EF4-FFF2-40B4-BE49-F238E27FC236}">
                <a16:creationId xmlns:a16="http://schemas.microsoft.com/office/drawing/2014/main" id="{2E26158C-879C-3D4C-A474-90364DF6CA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ノート プレースホルダ 2">
            <a:extLst>
              <a:ext uri="{FF2B5EF4-FFF2-40B4-BE49-F238E27FC236}">
                <a16:creationId xmlns:a16="http://schemas.microsoft.com/office/drawing/2014/main" id="{655AECF5-6A93-B441-8F47-FE478FFFBD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58371" name="スライド番号プレースホルダ 3">
            <a:extLst>
              <a:ext uri="{FF2B5EF4-FFF2-40B4-BE49-F238E27FC236}">
                <a16:creationId xmlns:a16="http://schemas.microsoft.com/office/drawing/2014/main" id="{1F28A789-38F6-A641-89F5-B1AA708BC3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89AED6-BF81-5F43-93FD-8D5A1D0BC1EB}" type="slidenum">
              <a:rPr lang="ja-JP" altLang="en-US" smtClean="0"/>
              <a:pPr>
                <a:spcBef>
                  <a:spcPct val="0"/>
                </a:spcBef>
              </a:pPr>
              <a:t>23</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AFED6E3B-2724-7242-A808-2EFA699C22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A69D6C-0CF7-B245-B8BC-2F0B30ADA5C5}" type="slidenum">
              <a:rPr lang="en-US" altLang="ja-JP" smtClean="0">
                <a:latin typeface="Arial" panose="020B0604020202020204" pitchFamily="34" charset="0"/>
              </a:rPr>
              <a:pPr>
                <a:spcBef>
                  <a:spcPct val="0"/>
                </a:spcBef>
              </a:pPr>
              <a:t>26</a:t>
            </a:fld>
            <a:endParaRPr lang="en-US" altLang="ja-JP">
              <a:latin typeface="Arial" panose="020B0604020202020204" pitchFamily="34" charset="0"/>
            </a:endParaRPr>
          </a:p>
        </p:txBody>
      </p:sp>
      <p:sp>
        <p:nvSpPr>
          <p:cNvPr id="62466" name="Rectangle 7">
            <a:extLst>
              <a:ext uri="{FF2B5EF4-FFF2-40B4-BE49-F238E27FC236}">
                <a16:creationId xmlns:a16="http://schemas.microsoft.com/office/drawing/2014/main" id="{1D29CD21-4F24-784D-8A6F-249C676A6E0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2" tIns="46092" rIns="92182" bIns="46092" anchor="b"/>
          <a:lstStyle>
            <a:lvl1pPr defTabSz="912813">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2CA3E454-B878-AD41-A725-62A7C58FB045}" type="slidenum">
              <a:rPr lang="en-US" altLang="ja-JP"/>
              <a:pPr algn="r" eaLnBrk="1" hangingPunct="1">
                <a:spcBef>
                  <a:spcPct val="0"/>
                </a:spcBef>
              </a:pPr>
              <a:t>26</a:t>
            </a:fld>
            <a:endParaRPr lang="en-US" altLang="ja-JP"/>
          </a:p>
        </p:txBody>
      </p:sp>
      <p:sp>
        <p:nvSpPr>
          <p:cNvPr id="62467" name="Rectangle 2">
            <a:extLst>
              <a:ext uri="{FF2B5EF4-FFF2-40B4-BE49-F238E27FC236}">
                <a16:creationId xmlns:a16="http://schemas.microsoft.com/office/drawing/2014/main" id="{743C2C1E-CA84-274B-8A63-DAB531E55C94}"/>
              </a:ext>
            </a:extLst>
          </p:cNvPr>
          <p:cNvSpPr>
            <a:spLocks noGrp="1" noRot="1" noChangeAspect="1" noChangeArrowheads="1" noTextEdit="1"/>
          </p:cNvSpPr>
          <p:nvPr>
            <p:ph type="sldImg"/>
          </p:nvPr>
        </p:nvSpPr>
        <p:spPr bwMode="auto">
          <a:xfrm>
            <a:off x="377825" y="684213"/>
            <a:ext cx="6100763"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2DDDDE05-7CE1-D249-87E8-7D20092462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182" tIns="46092" rIns="92182" bIns="46092"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スライド イメージ プレースホルダー 1">
            <a:extLst>
              <a:ext uri="{FF2B5EF4-FFF2-40B4-BE49-F238E27FC236}">
                <a16:creationId xmlns:a16="http://schemas.microsoft.com/office/drawing/2014/main" id="{6384F028-AD64-F14A-9337-3A46D3FDC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ノート プレースホルダー 2">
            <a:extLst>
              <a:ext uri="{FF2B5EF4-FFF2-40B4-BE49-F238E27FC236}">
                <a16:creationId xmlns:a16="http://schemas.microsoft.com/office/drawing/2014/main" id="{93D00584-A28F-854C-BF38-3D0D2BB90B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１．悪質なケースにのみ主眼を置いていると思われたかもしれないが、普通のケースに適用しても問題ない（あるいは、よりしゃっきりする）。</a:t>
            </a:r>
            <a:endParaRPr lang="en-US" altLang="ja-JP"/>
          </a:p>
          <a:p>
            <a:pPr eaLnBrk="1" hangingPunct="1">
              <a:spcBef>
                <a:spcPct val="0"/>
              </a:spcBef>
            </a:pPr>
            <a:r>
              <a:rPr lang="ja-JP" altLang="en-US"/>
              <a:t>２．ルール適用が安定化すると、悪質ケースそのものの発生の一次予防になっていく。</a:t>
            </a:r>
            <a:endParaRPr lang="en-US" altLang="ja-JP"/>
          </a:p>
          <a:p>
            <a:pPr eaLnBrk="1" hangingPunct="1">
              <a:spcBef>
                <a:spcPct val="0"/>
              </a:spcBef>
            </a:pPr>
            <a:r>
              <a:rPr lang="ja-JP" altLang="en-US"/>
              <a:t>３．会社側に「解雇の方法論を与える」との誤解があるが、ルールの明確化はむしろ逆（縁故者は労務提供無視で復職させ、気に入らない人材は無理難題をふっかけて自己都合退職させるなどを抑止）</a:t>
            </a:r>
          </a:p>
        </p:txBody>
      </p:sp>
      <p:sp>
        <p:nvSpPr>
          <p:cNvPr id="70659" name="スライド番号プレースホルダー 3">
            <a:extLst>
              <a:ext uri="{FF2B5EF4-FFF2-40B4-BE49-F238E27FC236}">
                <a16:creationId xmlns:a16="http://schemas.microsoft.com/office/drawing/2014/main" id="{CFF3858E-1EEA-3241-9B63-782F069803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38364F-08CB-3246-99E3-1FFA704B9697}" type="slidenum">
              <a:rPr lang="ja-JP" altLang="en-US" smtClean="0"/>
              <a:pPr>
                <a:spcBef>
                  <a:spcPct val="0"/>
                </a:spcBef>
              </a:pPr>
              <a:t>33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a:extLst>
              <a:ext uri="{FF2B5EF4-FFF2-40B4-BE49-F238E27FC236}">
                <a16:creationId xmlns:a16="http://schemas.microsoft.com/office/drawing/2014/main" id="{E066AB7C-2045-274D-917A-6BBAF5F4CB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ノート プレースホルダ 2">
            <a:extLst>
              <a:ext uri="{FF2B5EF4-FFF2-40B4-BE49-F238E27FC236}">
                <a16:creationId xmlns:a16="http://schemas.microsoft.com/office/drawing/2014/main" id="{8A817313-00D9-7744-AE96-AE0BEB54E7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1507" name="スライド番号プレースホルダ 3">
            <a:extLst>
              <a:ext uri="{FF2B5EF4-FFF2-40B4-BE49-F238E27FC236}">
                <a16:creationId xmlns:a16="http://schemas.microsoft.com/office/drawing/2014/main" id="{29FBA361-BBF4-9D46-BE26-8B6EB661AA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0FA6600-3C20-3642-BF6B-CE6C9FDD47A7}" type="slidenum">
              <a:rPr lang="ja-JP" altLang="en-US" smtClean="0">
                <a:latin typeface="Arial" panose="020B0604020202020204" pitchFamily="34" charset="0"/>
              </a:rPr>
              <a:pPr>
                <a:spcBef>
                  <a:spcPct val="0"/>
                </a:spcBef>
              </a:pPr>
              <a:t>5</a:t>
            </a:fld>
            <a:endParaRPr lang="ja-JP"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a:extLst>
              <a:ext uri="{FF2B5EF4-FFF2-40B4-BE49-F238E27FC236}">
                <a16:creationId xmlns:a16="http://schemas.microsoft.com/office/drawing/2014/main" id="{0469AE04-DE79-244B-9778-8F71904883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ノート プレースホルダ 2">
            <a:extLst>
              <a:ext uri="{FF2B5EF4-FFF2-40B4-BE49-F238E27FC236}">
                <a16:creationId xmlns:a16="http://schemas.microsoft.com/office/drawing/2014/main" id="{17F3BFE3-50A6-C342-99AD-FD2F0073C3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3555" name="スライド番号プレースホルダ 3">
            <a:extLst>
              <a:ext uri="{FF2B5EF4-FFF2-40B4-BE49-F238E27FC236}">
                <a16:creationId xmlns:a16="http://schemas.microsoft.com/office/drawing/2014/main" id="{0BE20FFB-02A1-8D47-A2C2-39380D805D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F95073-7EAF-C64C-9448-DA1EFAB3B982}" type="slidenum">
              <a:rPr lang="ja-JP" altLang="en-US" smtClean="0">
                <a:latin typeface="Arial" panose="020B0604020202020204" pitchFamily="34" charset="0"/>
              </a:rPr>
              <a:pPr>
                <a:spcBef>
                  <a:spcPct val="0"/>
                </a:spcBef>
              </a:pPr>
              <a:t>6</a:t>
            </a:fld>
            <a:endParaRPr lang="ja-JP"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a:extLst>
              <a:ext uri="{FF2B5EF4-FFF2-40B4-BE49-F238E27FC236}">
                <a16:creationId xmlns:a16="http://schemas.microsoft.com/office/drawing/2014/main" id="{8D0CBC4B-622C-ED43-9F55-3B461B6E2A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ノート プレースホルダ 2">
            <a:extLst>
              <a:ext uri="{FF2B5EF4-FFF2-40B4-BE49-F238E27FC236}">
                <a16:creationId xmlns:a16="http://schemas.microsoft.com/office/drawing/2014/main" id="{2484FB00-26D1-5647-BBDD-A56435E98E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5603" name="スライド番号プレースホルダ 3">
            <a:extLst>
              <a:ext uri="{FF2B5EF4-FFF2-40B4-BE49-F238E27FC236}">
                <a16:creationId xmlns:a16="http://schemas.microsoft.com/office/drawing/2014/main" id="{D2F9D8C5-CA2B-314A-B2FD-587E9EDBAB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2DEB59-8E45-9D42-B819-3B53154D78B4}" type="slidenum">
              <a:rPr lang="ja-JP" altLang="en-US" smtClean="0">
                <a:latin typeface="Arial" panose="020B0604020202020204" pitchFamily="34" charset="0"/>
              </a:rPr>
              <a:pPr>
                <a:spcBef>
                  <a:spcPct val="0"/>
                </a:spcBef>
              </a:pPr>
              <a:t>7</a:t>
            </a:fld>
            <a:endParaRPr lang="ja-JP"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a:extLst>
              <a:ext uri="{FF2B5EF4-FFF2-40B4-BE49-F238E27FC236}">
                <a16:creationId xmlns:a16="http://schemas.microsoft.com/office/drawing/2014/main" id="{57701693-678A-4E46-BA0C-40E6EAF904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ノート プレースホルダ 2">
            <a:extLst>
              <a:ext uri="{FF2B5EF4-FFF2-40B4-BE49-F238E27FC236}">
                <a16:creationId xmlns:a16="http://schemas.microsoft.com/office/drawing/2014/main" id="{CF45ADCC-6310-0F40-8CF4-F6EF6611D2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7651" name="スライド番号プレースホルダ 3">
            <a:extLst>
              <a:ext uri="{FF2B5EF4-FFF2-40B4-BE49-F238E27FC236}">
                <a16:creationId xmlns:a16="http://schemas.microsoft.com/office/drawing/2014/main" id="{5347D451-E1BA-184B-BC5E-6D43D31A3B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8A846EC-6828-D649-B09C-5B94EDBC0404}" type="slidenum">
              <a:rPr lang="ja-JP" altLang="en-US" smtClean="0">
                <a:latin typeface="Arial" panose="020B0604020202020204" pitchFamily="34" charset="0"/>
              </a:rPr>
              <a:pPr>
                <a:spcBef>
                  <a:spcPct val="0"/>
                </a:spcBef>
              </a:pPr>
              <a:t>8</a:t>
            </a:fld>
            <a:endParaRPr lang="ja-JP"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a:extLst>
              <a:ext uri="{FF2B5EF4-FFF2-40B4-BE49-F238E27FC236}">
                <a16:creationId xmlns:a16="http://schemas.microsoft.com/office/drawing/2014/main" id="{9B8B6F4B-D70F-AB4A-B188-7F8D492B72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ノート プレースホルダ 2">
            <a:extLst>
              <a:ext uri="{FF2B5EF4-FFF2-40B4-BE49-F238E27FC236}">
                <a16:creationId xmlns:a16="http://schemas.microsoft.com/office/drawing/2014/main" id="{048F4568-0D5B-8C42-B6C6-0D881B67FB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9699" name="スライド番号プレースホルダ 3">
            <a:extLst>
              <a:ext uri="{FF2B5EF4-FFF2-40B4-BE49-F238E27FC236}">
                <a16:creationId xmlns:a16="http://schemas.microsoft.com/office/drawing/2014/main" id="{B607BE68-4E41-E04C-95C7-C70A79AC08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E8722DB-BCF6-B349-A706-75ADB883B4A0}" type="slidenum">
              <a:rPr lang="ja-JP" altLang="en-US" smtClean="0">
                <a:latin typeface="Arial" panose="020B0604020202020204" pitchFamily="34" charset="0"/>
              </a:rPr>
              <a:pPr>
                <a:spcBef>
                  <a:spcPct val="0"/>
                </a:spcBef>
              </a:pPr>
              <a:t>9</a:t>
            </a:fld>
            <a:endParaRPr lang="ja-JP"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a:extLst>
              <a:ext uri="{FF2B5EF4-FFF2-40B4-BE49-F238E27FC236}">
                <a16:creationId xmlns:a16="http://schemas.microsoft.com/office/drawing/2014/main" id="{A6000C63-274A-B941-A1E1-09A32A4940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ノート プレースホルダ 2">
            <a:extLst>
              <a:ext uri="{FF2B5EF4-FFF2-40B4-BE49-F238E27FC236}">
                <a16:creationId xmlns:a16="http://schemas.microsoft.com/office/drawing/2014/main" id="{16DCC2A3-9230-BC48-B642-1680C30749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31747" name="スライド番号プレースホルダ 3">
            <a:extLst>
              <a:ext uri="{FF2B5EF4-FFF2-40B4-BE49-F238E27FC236}">
                <a16:creationId xmlns:a16="http://schemas.microsoft.com/office/drawing/2014/main" id="{E41F2694-457B-CA43-80CD-FF9C5602C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7ABE639-C907-7849-9AA2-13788380F133}" type="slidenum">
              <a:rPr lang="ja-JP" altLang="en-US" smtClean="0">
                <a:latin typeface="Arial" panose="020B0604020202020204" pitchFamily="34" charset="0"/>
              </a:rPr>
              <a:pPr>
                <a:spcBef>
                  <a:spcPct val="0"/>
                </a:spcBef>
              </a:pPr>
              <a:t>10</a:t>
            </a:fld>
            <a:endParaRPr lang="ja-JP"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6D95A97B-38DD-4F48-8F2C-EC73AF6D7D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3A50D3-EFF5-8A42-B74D-E2154D8AC616}" type="slidenum">
              <a:rPr lang="en-US" altLang="ja-JP" smtClean="0">
                <a:latin typeface="Arial" panose="020B0604020202020204" pitchFamily="34" charset="0"/>
              </a:rPr>
              <a:pPr>
                <a:spcBef>
                  <a:spcPct val="0"/>
                </a:spcBef>
              </a:pPr>
              <a:t>11</a:t>
            </a:fld>
            <a:endParaRPr lang="en-US" altLang="ja-JP">
              <a:latin typeface="Arial" panose="020B0604020202020204" pitchFamily="34" charset="0"/>
            </a:endParaRPr>
          </a:p>
        </p:txBody>
      </p:sp>
      <p:sp>
        <p:nvSpPr>
          <p:cNvPr id="33794" name="Rectangle 2">
            <a:extLst>
              <a:ext uri="{FF2B5EF4-FFF2-40B4-BE49-F238E27FC236}">
                <a16:creationId xmlns:a16="http://schemas.microsoft.com/office/drawing/2014/main" id="{6F789E96-14E3-4448-A3C4-692CC037CE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F58A2D9C-77EB-D241-B033-A677182BF8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4C3BB5C3-C1B0-A747-945E-F387EA01CAE6}"/>
              </a:ext>
            </a:extLst>
          </p:cNvPr>
          <p:cNvSpPr>
            <a:spLocks noGrp="1"/>
          </p:cNvSpPr>
          <p:nvPr>
            <p:ph type="dt" sz="half" idx="10"/>
          </p:nvPr>
        </p:nvSpPr>
        <p:spPr/>
        <p:txBody>
          <a:bodyPr/>
          <a:lstStyle>
            <a:lvl1pPr>
              <a:defRPr/>
            </a:lvl1pPr>
          </a:lstStyle>
          <a:p>
            <a:pPr>
              <a:defRPr/>
            </a:pPr>
            <a:fld id="{6164F116-5611-004D-9384-B3027D235528}"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5132B998-2836-5045-BBAB-E56CDC2E6249}"/>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6" name="スライド番号プレースホルダー 5">
            <a:extLst>
              <a:ext uri="{FF2B5EF4-FFF2-40B4-BE49-F238E27FC236}">
                <a16:creationId xmlns:a16="http://schemas.microsoft.com/office/drawing/2014/main" id="{3D66D423-4EB0-F54E-B6F7-B8BE5EFAE85F}"/>
              </a:ext>
            </a:extLst>
          </p:cNvPr>
          <p:cNvSpPr>
            <a:spLocks noGrp="1"/>
          </p:cNvSpPr>
          <p:nvPr>
            <p:ph type="sldNum" sz="quarter" idx="12"/>
          </p:nvPr>
        </p:nvSpPr>
        <p:spPr/>
        <p:txBody>
          <a:bodyPr/>
          <a:lstStyle>
            <a:lvl1pPr>
              <a:defRPr/>
            </a:lvl1pPr>
          </a:lstStyle>
          <a:p>
            <a:pPr>
              <a:defRPr/>
            </a:pPr>
            <a:fld id="{7612259A-A876-2B42-9DCD-03A40F9B087E}" type="slidenum">
              <a:rPr lang="ja-JP" altLang="en-US"/>
              <a:pPr>
                <a:defRPr/>
              </a:pPr>
              <a:t>‹#›</a:t>
            </a:fld>
            <a:endParaRPr lang="ja-JP" altLang="en-US"/>
          </a:p>
        </p:txBody>
      </p:sp>
    </p:spTree>
    <p:extLst>
      <p:ext uri="{BB962C8B-B14F-4D97-AF65-F5344CB8AC3E}">
        <p14:creationId xmlns:p14="http://schemas.microsoft.com/office/powerpoint/2010/main" val="60475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DBCF602-3B95-464D-B973-5E07363966DB}"/>
              </a:ext>
            </a:extLst>
          </p:cNvPr>
          <p:cNvSpPr>
            <a:spLocks noGrp="1"/>
          </p:cNvSpPr>
          <p:nvPr>
            <p:ph type="dt" sz="half" idx="10"/>
          </p:nvPr>
        </p:nvSpPr>
        <p:spPr/>
        <p:txBody>
          <a:bodyPr/>
          <a:lstStyle>
            <a:lvl1pPr>
              <a:defRPr/>
            </a:lvl1pPr>
          </a:lstStyle>
          <a:p>
            <a:pPr>
              <a:defRPr/>
            </a:pPr>
            <a:fld id="{DA9DA5C5-F646-884D-9E40-7B4C4B5B0B78}"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FD9C8E94-4E75-374B-A0F3-9A25E5B3DA62}"/>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6" name="スライド番号プレースホルダー 5">
            <a:extLst>
              <a:ext uri="{FF2B5EF4-FFF2-40B4-BE49-F238E27FC236}">
                <a16:creationId xmlns:a16="http://schemas.microsoft.com/office/drawing/2014/main" id="{724C217A-EBB5-4B48-A909-837BD1909FE6}"/>
              </a:ext>
            </a:extLst>
          </p:cNvPr>
          <p:cNvSpPr>
            <a:spLocks noGrp="1"/>
          </p:cNvSpPr>
          <p:nvPr>
            <p:ph type="sldNum" sz="quarter" idx="12"/>
          </p:nvPr>
        </p:nvSpPr>
        <p:spPr/>
        <p:txBody>
          <a:bodyPr/>
          <a:lstStyle>
            <a:lvl1pPr>
              <a:defRPr/>
            </a:lvl1pPr>
          </a:lstStyle>
          <a:p>
            <a:pPr>
              <a:defRPr/>
            </a:pPr>
            <a:fld id="{8795C113-58C0-BD4B-BF66-E48FF06CA84E}" type="slidenum">
              <a:rPr lang="ja-JP" altLang="en-US"/>
              <a:pPr>
                <a:defRPr/>
              </a:pPr>
              <a:t>‹#›</a:t>
            </a:fld>
            <a:endParaRPr lang="ja-JP" altLang="en-US"/>
          </a:p>
        </p:txBody>
      </p:sp>
    </p:spTree>
    <p:extLst>
      <p:ext uri="{BB962C8B-B14F-4D97-AF65-F5344CB8AC3E}">
        <p14:creationId xmlns:p14="http://schemas.microsoft.com/office/powerpoint/2010/main" val="4178399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3DF4E82-23EB-3541-8E17-E51028A9062E}"/>
              </a:ext>
            </a:extLst>
          </p:cNvPr>
          <p:cNvSpPr>
            <a:spLocks noGrp="1"/>
          </p:cNvSpPr>
          <p:nvPr>
            <p:ph type="dt" sz="half" idx="10"/>
          </p:nvPr>
        </p:nvSpPr>
        <p:spPr/>
        <p:txBody>
          <a:bodyPr/>
          <a:lstStyle>
            <a:lvl1pPr>
              <a:defRPr/>
            </a:lvl1pPr>
          </a:lstStyle>
          <a:p>
            <a:pPr>
              <a:defRPr/>
            </a:pPr>
            <a:fld id="{CED66FAD-571D-964E-9AAE-C4E91119E5B5}"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E86F1292-9CAA-DE4C-9B9C-A45220CDE2B1}"/>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6" name="スライド番号プレースホルダー 5">
            <a:extLst>
              <a:ext uri="{FF2B5EF4-FFF2-40B4-BE49-F238E27FC236}">
                <a16:creationId xmlns:a16="http://schemas.microsoft.com/office/drawing/2014/main" id="{FF022B64-A6DD-2F45-8EFD-CAD7FE938C68}"/>
              </a:ext>
            </a:extLst>
          </p:cNvPr>
          <p:cNvSpPr>
            <a:spLocks noGrp="1"/>
          </p:cNvSpPr>
          <p:nvPr>
            <p:ph type="sldNum" sz="quarter" idx="12"/>
          </p:nvPr>
        </p:nvSpPr>
        <p:spPr/>
        <p:txBody>
          <a:bodyPr/>
          <a:lstStyle>
            <a:lvl1pPr>
              <a:defRPr/>
            </a:lvl1pPr>
          </a:lstStyle>
          <a:p>
            <a:pPr>
              <a:defRPr/>
            </a:pPr>
            <a:fld id="{8CFB1794-9EE7-EA48-AF11-BECADD69F6CB}" type="slidenum">
              <a:rPr lang="ja-JP" altLang="en-US"/>
              <a:pPr>
                <a:defRPr/>
              </a:pPr>
              <a:t>‹#›</a:t>
            </a:fld>
            <a:endParaRPr lang="ja-JP" altLang="en-US"/>
          </a:p>
        </p:txBody>
      </p:sp>
    </p:spTree>
    <p:extLst>
      <p:ext uri="{BB962C8B-B14F-4D97-AF65-F5344CB8AC3E}">
        <p14:creationId xmlns:p14="http://schemas.microsoft.com/office/powerpoint/2010/main" val="390120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a:extLst>
              <a:ext uri="{FF2B5EF4-FFF2-40B4-BE49-F238E27FC236}">
                <a16:creationId xmlns:a16="http://schemas.microsoft.com/office/drawing/2014/main" id="{74F1D302-2081-5747-B27D-FF1FF52C8365}"/>
              </a:ext>
            </a:extLst>
          </p:cNvPr>
          <p:cNvSpPr>
            <a:spLocks noGrp="1"/>
          </p:cNvSpPr>
          <p:nvPr>
            <p:ph type="dt" sz="half" idx="10"/>
          </p:nvPr>
        </p:nvSpPr>
        <p:spPr/>
        <p:txBody>
          <a:bodyPr/>
          <a:lstStyle>
            <a:lvl1pPr>
              <a:defRPr/>
            </a:lvl1pPr>
          </a:lstStyle>
          <a:p>
            <a:pPr>
              <a:defRPr/>
            </a:pPr>
            <a:fld id="{6A217EE1-DAF9-7342-8582-4ECB1B13BB51}"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C9A0D488-A686-884F-9D0C-B5880BA7DF4C}"/>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6" name="スライド番号プレースホルダー 5">
            <a:extLst>
              <a:ext uri="{FF2B5EF4-FFF2-40B4-BE49-F238E27FC236}">
                <a16:creationId xmlns:a16="http://schemas.microsoft.com/office/drawing/2014/main" id="{3B110B44-CA06-F245-98D6-8A541E974536}"/>
              </a:ext>
            </a:extLst>
          </p:cNvPr>
          <p:cNvSpPr>
            <a:spLocks noGrp="1"/>
          </p:cNvSpPr>
          <p:nvPr>
            <p:ph type="sldNum" sz="quarter" idx="12"/>
          </p:nvPr>
        </p:nvSpPr>
        <p:spPr/>
        <p:txBody>
          <a:bodyPr/>
          <a:lstStyle>
            <a:lvl1pPr>
              <a:defRPr/>
            </a:lvl1pPr>
          </a:lstStyle>
          <a:p>
            <a:pPr>
              <a:defRPr/>
            </a:pPr>
            <a:fld id="{C95671DD-EF0C-7C40-935B-294E772522CF}" type="slidenum">
              <a:rPr lang="ja-JP" altLang="en-US"/>
              <a:pPr>
                <a:defRPr/>
              </a:pPr>
              <a:t>‹#›</a:t>
            </a:fld>
            <a:endParaRPr lang="ja-JP" altLang="en-US"/>
          </a:p>
        </p:txBody>
      </p:sp>
    </p:spTree>
    <p:extLst>
      <p:ext uri="{BB962C8B-B14F-4D97-AF65-F5344CB8AC3E}">
        <p14:creationId xmlns:p14="http://schemas.microsoft.com/office/powerpoint/2010/main" val="166799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6D4D1FD7-FB67-E14D-A53F-08AE0CD8427B}"/>
              </a:ext>
            </a:extLst>
          </p:cNvPr>
          <p:cNvSpPr>
            <a:spLocks noGrp="1"/>
          </p:cNvSpPr>
          <p:nvPr>
            <p:ph type="dt" sz="half" idx="10"/>
          </p:nvPr>
        </p:nvSpPr>
        <p:spPr/>
        <p:txBody>
          <a:bodyPr/>
          <a:lstStyle>
            <a:lvl1pPr>
              <a:defRPr/>
            </a:lvl1pPr>
          </a:lstStyle>
          <a:p>
            <a:pPr>
              <a:defRPr/>
            </a:pPr>
            <a:fld id="{44ABEAE5-5FF8-1D44-8D4C-4FA80555B488}"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82298949-DED0-4147-84BB-554103702DEC}"/>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6" name="スライド番号プレースホルダー 5">
            <a:extLst>
              <a:ext uri="{FF2B5EF4-FFF2-40B4-BE49-F238E27FC236}">
                <a16:creationId xmlns:a16="http://schemas.microsoft.com/office/drawing/2014/main" id="{D903FD5F-F5C0-094B-8997-6E771060DB09}"/>
              </a:ext>
            </a:extLst>
          </p:cNvPr>
          <p:cNvSpPr>
            <a:spLocks noGrp="1"/>
          </p:cNvSpPr>
          <p:nvPr>
            <p:ph type="sldNum" sz="quarter" idx="12"/>
          </p:nvPr>
        </p:nvSpPr>
        <p:spPr/>
        <p:txBody>
          <a:bodyPr/>
          <a:lstStyle>
            <a:lvl1pPr>
              <a:defRPr/>
            </a:lvl1pPr>
          </a:lstStyle>
          <a:p>
            <a:pPr>
              <a:defRPr/>
            </a:pPr>
            <a:fld id="{D28A7FE2-3E5C-0140-A81E-9DF7FE1B9ED4}" type="slidenum">
              <a:rPr lang="ja-JP" altLang="en-US"/>
              <a:pPr>
                <a:defRPr/>
              </a:pPr>
              <a:t>‹#›</a:t>
            </a:fld>
            <a:endParaRPr lang="ja-JP" altLang="en-US"/>
          </a:p>
        </p:txBody>
      </p:sp>
    </p:spTree>
    <p:extLst>
      <p:ext uri="{BB962C8B-B14F-4D97-AF65-F5344CB8AC3E}">
        <p14:creationId xmlns:p14="http://schemas.microsoft.com/office/powerpoint/2010/main" val="148729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0A90C5DC-5A85-E24A-9886-7599B4E20C8C}"/>
              </a:ext>
            </a:extLst>
          </p:cNvPr>
          <p:cNvSpPr>
            <a:spLocks noGrp="1"/>
          </p:cNvSpPr>
          <p:nvPr>
            <p:ph type="dt" sz="half" idx="10"/>
          </p:nvPr>
        </p:nvSpPr>
        <p:spPr/>
        <p:txBody>
          <a:bodyPr/>
          <a:lstStyle>
            <a:lvl1pPr>
              <a:defRPr/>
            </a:lvl1pPr>
          </a:lstStyle>
          <a:p>
            <a:pPr>
              <a:defRPr/>
            </a:pPr>
            <a:fld id="{A22C403F-8309-4A46-83BA-0E4F24A2D15C}" type="datetime1">
              <a:rPr lang="ja-JP" altLang="en-US"/>
              <a:pPr>
                <a:defRPr/>
              </a:pPr>
              <a:t>2022/4/14</a:t>
            </a:fld>
            <a:endParaRPr lang="ja-JP" altLang="en-US"/>
          </a:p>
        </p:txBody>
      </p:sp>
      <p:sp>
        <p:nvSpPr>
          <p:cNvPr id="6" name="フッター プレースホルダー 4">
            <a:extLst>
              <a:ext uri="{FF2B5EF4-FFF2-40B4-BE49-F238E27FC236}">
                <a16:creationId xmlns:a16="http://schemas.microsoft.com/office/drawing/2014/main" id="{07E64FA3-C53B-624B-B3A2-6F6CA65DEF9F}"/>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7" name="スライド番号プレースホルダー 5">
            <a:extLst>
              <a:ext uri="{FF2B5EF4-FFF2-40B4-BE49-F238E27FC236}">
                <a16:creationId xmlns:a16="http://schemas.microsoft.com/office/drawing/2014/main" id="{2EC2F477-FEB4-1C4E-B1A3-2DF36C5C8309}"/>
              </a:ext>
            </a:extLst>
          </p:cNvPr>
          <p:cNvSpPr>
            <a:spLocks noGrp="1"/>
          </p:cNvSpPr>
          <p:nvPr>
            <p:ph type="sldNum" sz="quarter" idx="12"/>
          </p:nvPr>
        </p:nvSpPr>
        <p:spPr/>
        <p:txBody>
          <a:bodyPr/>
          <a:lstStyle>
            <a:lvl1pPr>
              <a:defRPr/>
            </a:lvl1pPr>
          </a:lstStyle>
          <a:p>
            <a:pPr>
              <a:defRPr/>
            </a:pPr>
            <a:fld id="{0D15374D-324A-A34D-B27E-0276A3B7C5A9}" type="slidenum">
              <a:rPr lang="ja-JP" altLang="en-US"/>
              <a:pPr>
                <a:defRPr/>
              </a:pPr>
              <a:t>‹#›</a:t>
            </a:fld>
            <a:endParaRPr lang="ja-JP" altLang="en-US"/>
          </a:p>
        </p:txBody>
      </p:sp>
    </p:spTree>
    <p:extLst>
      <p:ext uri="{BB962C8B-B14F-4D97-AF65-F5344CB8AC3E}">
        <p14:creationId xmlns:p14="http://schemas.microsoft.com/office/powerpoint/2010/main" val="80060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4109018B-0210-C34E-ABB8-2981F39AA3F9}"/>
              </a:ext>
            </a:extLst>
          </p:cNvPr>
          <p:cNvSpPr>
            <a:spLocks noGrp="1"/>
          </p:cNvSpPr>
          <p:nvPr>
            <p:ph type="dt" sz="half" idx="10"/>
          </p:nvPr>
        </p:nvSpPr>
        <p:spPr/>
        <p:txBody>
          <a:bodyPr/>
          <a:lstStyle>
            <a:lvl1pPr>
              <a:defRPr/>
            </a:lvl1pPr>
          </a:lstStyle>
          <a:p>
            <a:pPr>
              <a:defRPr/>
            </a:pPr>
            <a:fld id="{A630C15B-0A33-D24E-8DE2-542D0F0A0786}" type="datetime1">
              <a:rPr lang="ja-JP" altLang="en-US"/>
              <a:pPr>
                <a:defRPr/>
              </a:pPr>
              <a:t>2022/4/14</a:t>
            </a:fld>
            <a:endParaRPr lang="ja-JP" altLang="en-US"/>
          </a:p>
        </p:txBody>
      </p:sp>
      <p:sp>
        <p:nvSpPr>
          <p:cNvPr id="8" name="フッター プレースホルダー 4">
            <a:extLst>
              <a:ext uri="{FF2B5EF4-FFF2-40B4-BE49-F238E27FC236}">
                <a16:creationId xmlns:a16="http://schemas.microsoft.com/office/drawing/2014/main" id="{050BA928-035F-4A4A-BDB8-A6CD67D6D795}"/>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9" name="スライド番号プレースホルダー 5">
            <a:extLst>
              <a:ext uri="{FF2B5EF4-FFF2-40B4-BE49-F238E27FC236}">
                <a16:creationId xmlns:a16="http://schemas.microsoft.com/office/drawing/2014/main" id="{BE562417-E54D-DE4A-9293-64CD717F812A}"/>
              </a:ext>
            </a:extLst>
          </p:cNvPr>
          <p:cNvSpPr>
            <a:spLocks noGrp="1"/>
          </p:cNvSpPr>
          <p:nvPr>
            <p:ph type="sldNum" sz="quarter" idx="12"/>
          </p:nvPr>
        </p:nvSpPr>
        <p:spPr/>
        <p:txBody>
          <a:bodyPr/>
          <a:lstStyle>
            <a:lvl1pPr>
              <a:defRPr/>
            </a:lvl1pPr>
          </a:lstStyle>
          <a:p>
            <a:pPr>
              <a:defRPr/>
            </a:pPr>
            <a:fld id="{AA09BA24-A37C-6A4A-9CBB-A12605510195}" type="slidenum">
              <a:rPr lang="ja-JP" altLang="en-US"/>
              <a:pPr>
                <a:defRPr/>
              </a:pPr>
              <a:t>‹#›</a:t>
            </a:fld>
            <a:endParaRPr lang="ja-JP" altLang="en-US"/>
          </a:p>
        </p:txBody>
      </p:sp>
    </p:spTree>
    <p:extLst>
      <p:ext uri="{BB962C8B-B14F-4D97-AF65-F5344CB8AC3E}">
        <p14:creationId xmlns:p14="http://schemas.microsoft.com/office/powerpoint/2010/main" val="111326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8ED5CD0D-4D8E-D841-9B99-3C9B520F89F4}"/>
              </a:ext>
            </a:extLst>
          </p:cNvPr>
          <p:cNvSpPr>
            <a:spLocks noGrp="1"/>
          </p:cNvSpPr>
          <p:nvPr>
            <p:ph type="dt" sz="half" idx="10"/>
          </p:nvPr>
        </p:nvSpPr>
        <p:spPr/>
        <p:txBody>
          <a:bodyPr/>
          <a:lstStyle>
            <a:lvl1pPr>
              <a:defRPr/>
            </a:lvl1pPr>
          </a:lstStyle>
          <a:p>
            <a:pPr>
              <a:defRPr/>
            </a:pPr>
            <a:fld id="{A5A98532-AAE4-7041-9893-9AA7CC7715B0}" type="datetime1">
              <a:rPr lang="ja-JP" altLang="en-US"/>
              <a:pPr>
                <a:defRPr/>
              </a:pPr>
              <a:t>2022/4/14</a:t>
            </a:fld>
            <a:endParaRPr lang="ja-JP" altLang="en-US"/>
          </a:p>
        </p:txBody>
      </p:sp>
      <p:sp>
        <p:nvSpPr>
          <p:cNvPr id="4" name="フッター プレースホルダー 4">
            <a:extLst>
              <a:ext uri="{FF2B5EF4-FFF2-40B4-BE49-F238E27FC236}">
                <a16:creationId xmlns:a16="http://schemas.microsoft.com/office/drawing/2014/main" id="{5E704869-CBB9-6341-97D1-6FA9EE8436E4}"/>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5" name="スライド番号プレースホルダー 5">
            <a:extLst>
              <a:ext uri="{FF2B5EF4-FFF2-40B4-BE49-F238E27FC236}">
                <a16:creationId xmlns:a16="http://schemas.microsoft.com/office/drawing/2014/main" id="{06DB7E42-CC16-F447-AF57-E15565B964A8}"/>
              </a:ext>
            </a:extLst>
          </p:cNvPr>
          <p:cNvSpPr>
            <a:spLocks noGrp="1"/>
          </p:cNvSpPr>
          <p:nvPr>
            <p:ph type="sldNum" sz="quarter" idx="12"/>
          </p:nvPr>
        </p:nvSpPr>
        <p:spPr/>
        <p:txBody>
          <a:bodyPr/>
          <a:lstStyle>
            <a:lvl1pPr>
              <a:defRPr/>
            </a:lvl1pPr>
          </a:lstStyle>
          <a:p>
            <a:pPr>
              <a:defRPr/>
            </a:pPr>
            <a:fld id="{A917576C-AC16-0149-B409-EA9069BEC6A3}" type="slidenum">
              <a:rPr lang="ja-JP" altLang="en-US"/>
              <a:pPr>
                <a:defRPr/>
              </a:pPr>
              <a:t>‹#›</a:t>
            </a:fld>
            <a:endParaRPr lang="ja-JP" altLang="en-US"/>
          </a:p>
        </p:txBody>
      </p:sp>
    </p:spTree>
    <p:extLst>
      <p:ext uri="{BB962C8B-B14F-4D97-AF65-F5344CB8AC3E}">
        <p14:creationId xmlns:p14="http://schemas.microsoft.com/office/powerpoint/2010/main" val="58538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F3AED69-3077-5446-94D3-F31553B4720F}"/>
              </a:ext>
            </a:extLst>
          </p:cNvPr>
          <p:cNvSpPr>
            <a:spLocks noGrp="1"/>
          </p:cNvSpPr>
          <p:nvPr>
            <p:ph type="dt" sz="half" idx="10"/>
          </p:nvPr>
        </p:nvSpPr>
        <p:spPr/>
        <p:txBody>
          <a:bodyPr/>
          <a:lstStyle>
            <a:lvl1pPr>
              <a:defRPr/>
            </a:lvl1pPr>
          </a:lstStyle>
          <a:p>
            <a:pPr>
              <a:defRPr/>
            </a:pPr>
            <a:fld id="{7016CA98-A7BB-9A4D-9254-D0D463DF8FC2}" type="datetime1">
              <a:rPr lang="ja-JP" altLang="en-US"/>
              <a:pPr>
                <a:defRPr/>
              </a:pPr>
              <a:t>2022/4/14</a:t>
            </a:fld>
            <a:endParaRPr lang="ja-JP" altLang="en-US"/>
          </a:p>
        </p:txBody>
      </p:sp>
      <p:sp>
        <p:nvSpPr>
          <p:cNvPr id="3" name="フッター プレースホルダー 4">
            <a:extLst>
              <a:ext uri="{FF2B5EF4-FFF2-40B4-BE49-F238E27FC236}">
                <a16:creationId xmlns:a16="http://schemas.microsoft.com/office/drawing/2014/main" id="{98A8D18C-2D8A-1043-9660-D5B05B5D6DE2}"/>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4" name="スライド番号プレースホルダー 5">
            <a:extLst>
              <a:ext uri="{FF2B5EF4-FFF2-40B4-BE49-F238E27FC236}">
                <a16:creationId xmlns:a16="http://schemas.microsoft.com/office/drawing/2014/main" id="{318FED8C-6182-3947-935A-8F797B849E2C}"/>
              </a:ext>
            </a:extLst>
          </p:cNvPr>
          <p:cNvSpPr>
            <a:spLocks noGrp="1"/>
          </p:cNvSpPr>
          <p:nvPr>
            <p:ph type="sldNum" sz="quarter" idx="12"/>
          </p:nvPr>
        </p:nvSpPr>
        <p:spPr/>
        <p:txBody>
          <a:bodyPr/>
          <a:lstStyle>
            <a:lvl1pPr>
              <a:defRPr/>
            </a:lvl1pPr>
          </a:lstStyle>
          <a:p>
            <a:pPr>
              <a:defRPr/>
            </a:pPr>
            <a:fld id="{D73EF857-4E10-8243-B199-34274A341DDF}" type="slidenum">
              <a:rPr lang="ja-JP" altLang="en-US"/>
              <a:pPr>
                <a:defRPr/>
              </a:pPr>
              <a:t>‹#›</a:t>
            </a:fld>
            <a:endParaRPr lang="ja-JP" altLang="en-US"/>
          </a:p>
        </p:txBody>
      </p:sp>
    </p:spTree>
    <p:extLst>
      <p:ext uri="{BB962C8B-B14F-4D97-AF65-F5344CB8AC3E}">
        <p14:creationId xmlns:p14="http://schemas.microsoft.com/office/powerpoint/2010/main" val="156770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96508D5-71E8-3641-857B-C71CE125C3CA}"/>
              </a:ext>
            </a:extLst>
          </p:cNvPr>
          <p:cNvSpPr>
            <a:spLocks noGrp="1"/>
          </p:cNvSpPr>
          <p:nvPr>
            <p:ph type="dt" sz="half" idx="10"/>
          </p:nvPr>
        </p:nvSpPr>
        <p:spPr/>
        <p:txBody>
          <a:bodyPr/>
          <a:lstStyle>
            <a:lvl1pPr>
              <a:defRPr/>
            </a:lvl1pPr>
          </a:lstStyle>
          <a:p>
            <a:pPr>
              <a:defRPr/>
            </a:pPr>
            <a:fld id="{50A2B2B0-D551-FE4A-9309-CC753BA1A3BE}" type="datetime1">
              <a:rPr lang="ja-JP" altLang="en-US"/>
              <a:pPr>
                <a:defRPr/>
              </a:pPr>
              <a:t>2022/4/14</a:t>
            </a:fld>
            <a:endParaRPr lang="ja-JP" altLang="en-US"/>
          </a:p>
        </p:txBody>
      </p:sp>
      <p:sp>
        <p:nvSpPr>
          <p:cNvPr id="6" name="フッター プレースホルダー 4">
            <a:extLst>
              <a:ext uri="{FF2B5EF4-FFF2-40B4-BE49-F238E27FC236}">
                <a16:creationId xmlns:a16="http://schemas.microsoft.com/office/drawing/2014/main" id="{344C52DE-205C-964A-8F0F-C5209788901F}"/>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7" name="スライド番号プレースホルダー 5">
            <a:extLst>
              <a:ext uri="{FF2B5EF4-FFF2-40B4-BE49-F238E27FC236}">
                <a16:creationId xmlns:a16="http://schemas.microsoft.com/office/drawing/2014/main" id="{767E165B-08FE-324B-8610-B210EA305F2E}"/>
              </a:ext>
            </a:extLst>
          </p:cNvPr>
          <p:cNvSpPr>
            <a:spLocks noGrp="1"/>
          </p:cNvSpPr>
          <p:nvPr>
            <p:ph type="sldNum" sz="quarter" idx="12"/>
          </p:nvPr>
        </p:nvSpPr>
        <p:spPr/>
        <p:txBody>
          <a:bodyPr/>
          <a:lstStyle>
            <a:lvl1pPr>
              <a:defRPr/>
            </a:lvl1pPr>
          </a:lstStyle>
          <a:p>
            <a:pPr>
              <a:defRPr/>
            </a:pPr>
            <a:fld id="{D801A23A-7030-AC4F-AF67-1BCAE9BF9E63}" type="slidenum">
              <a:rPr lang="ja-JP" altLang="en-US"/>
              <a:pPr>
                <a:defRPr/>
              </a:pPr>
              <a:t>‹#›</a:t>
            </a:fld>
            <a:endParaRPr lang="ja-JP" altLang="en-US"/>
          </a:p>
        </p:txBody>
      </p:sp>
    </p:spTree>
    <p:extLst>
      <p:ext uri="{BB962C8B-B14F-4D97-AF65-F5344CB8AC3E}">
        <p14:creationId xmlns:p14="http://schemas.microsoft.com/office/powerpoint/2010/main" val="234954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6E506CD-DB49-3846-9F38-BBB1124E8742}"/>
              </a:ext>
            </a:extLst>
          </p:cNvPr>
          <p:cNvSpPr>
            <a:spLocks noGrp="1"/>
          </p:cNvSpPr>
          <p:nvPr>
            <p:ph type="dt" sz="half" idx="10"/>
          </p:nvPr>
        </p:nvSpPr>
        <p:spPr/>
        <p:txBody>
          <a:bodyPr/>
          <a:lstStyle>
            <a:lvl1pPr>
              <a:defRPr/>
            </a:lvl1pPr>
          </a:lstStyle>
          <a:p>
            <a:pPr>
              <a:defRPr/>
            </a:pPr>
            <a:fld id="{3B2EC1AD-ABA4-224B-925C-619D67E28032}" type="datetime1">
              <a:rPr lang="ja-JP" altLang="en-US"/>
              <a:pPr>
                <a:defRPr/>
              </a:pPr>
              <a:t>2022/4/14</a:t>
            </a:fld>
            <a:endParaRPr lang="ja-JP" altLang="en-US"/>
          </a:p>
        </p:txBody>
      </p:sp>
      <p:sp>
        <p:nvSpPr>
          <p:cNvPr id="6" name="フッター プレースホルダー 4">
            <a:extLst>
              <a:ext uri="{FF2B5EF4-FFF2-40B4-BE49-F238E27FC236}">
                <a16:creationId xmlns:a16="http://schemas.microsoft.com/office/drawing/2014/main" id="{4FA057D6-7C51-D746-B45A-D5D0D42F5AAC}"/>
              </a:ext>
            </a:extLst>
          </p:cNvPr>
          <p:cNvSpPr>
            <a:spLocks noGrp="1"/>
          </p:cNvSpPr>
          <p:nvPr>
            <p:ph type="ftr" sz="quarter" idx="11"/>
          </p:nvPr>
        </p:nvSpPr>
        <p:spPr/>
        <p:txBody>
          <a:bodyPr/>
          <a:lstStyle>
            <a:lvl1pPr>
              <a:defRPr/>
            </a:lvl1pPr>
          </a:lstStyle>
          <a:p>
            <a:pPr>
              <a:defRPr/>
            </a:pPr>
            <a:r>
              <a:rPr lang="en-US" altLang="ja-JP"/>
              <a:t>©Soshi Takao, 2019</a:t>
            </a:r>
            <a:endParaRPr lang="ja-JP" altLang="en-US"/>
          </a:p>
        </p:txBody>
      </p:sp>
      <p:sp>
        <p:nvSpPr>
          <p:cNvPr id="7" name="スライド番号プレースホルダー 5">
            <a:extLst>
              <a:ext uri="{FF2B5EF4-FFF2-40B4-BE49-F238E27FC236}">
                <a16:creationId xmlns:a16="http://schemas.microsoft.com/office/drawing/2014/main" id="{A94ABAFF-224A-A644-A714-C044B1047010}"/>
              </a:ext>
            </a:extLst>
          </p:cNvPr>
          <p:cNvSpPr>
            <a:spLocks noGrp="1"/>
          </p:cNvSpPr>
          <p:nvPr>
            <p:ph type="sldNum" sz="quarter" idx="12"/>
          </p:nvPr>
        </p:nvSpPr>
        <p:spPr/>
        <p:txBody>
          <a:bodyPr/>
          <a:lstStyle>
            <a:lvl1pPr>
              <a:defRPr/>
            </a:lvl1pPr>
          </a:lstStyle>
          <a:p>
            <a:pPr>
              <a:defRPr/>
            </a:pPr>
            <a:fld id="{F98E00BB-7612-6049-9783-A11E0BF16267}" type="slidenum">
              <a:rPr lang="ja-JP" altLang="en-US"/>
              <a:pPr>
                <a:defRPr/>
              </a:pPr>
              <a:t>‹#›</a:t>
            </a:fld>
            <a:endParaRPr lang="ja-JP" altLang="en-US"/>
          </a:p>
        </p:txBody>
      </p:sp>
    </p:spTree>
    <p:extLst>
      <p:ext uri="{BB962C8B-B14F-4D97-AF65-F5344CB8AC3E}">
        <p14:creationId xmlns:p14="http://schemas.microsoft.com/office/powerpoint/2010/main" val="340246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E166133C-47D7-6C45-A73B-4A7D836EF62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4BBDA997-FCE4-474C-9008-8D8B1CB3D167}"/>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6CBC9CF-43C7-414A-A4DE-205AC7944261}"/>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350C38F-249E-1E41-BA50-82796DFF06E1}" type="datetime1">
              <a:rPr lang="ja-JP" altLang="en-US"/>
              <a:pPr>
                <a:defRPr/>
              </a:pPr>
              <a:t>2022/4/14</a:t>
            </a:fld>
            <a:endParaRPr lang="ja-JP" altLang="en-US"/>
          </a:p>
        </p:txBody>
      </p:sp>
      <p:sp>
        <p:nvSpPr>
          <p:cNvPr id="5" name="フッター プレースホルダー 4">
            <a:extLst>
              <a:ext uri="{FF2B5EF4-FFF2-40B4-BE49-F238E27FC236}">
                <a16:creationId xmlns:a16="http://schemas.microsoft.com/office/drawing/2014/main" id="{38FCA01B-92B5-B147-BC6F-A355AE64768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r>
              <a:rPr lang="en-US" altLang="ja-JP"/>
              <a:t>©Soshi Takao, 2019</a:t>
            </a:r>
            <a:endParaRPr lang="ja-JP" altLang="en-US"/>
          </a:p>
        </p:txBody>
      </p:sp>
      <p:sp>
        <p:nvSpPr>
          <p:cNvPr id="6" name="スライド番号プレースホルダー 5">
            <a:extLst>
              <a:ext uri="{FF2B5EF4-FFF2-40B4-BE49-F238E27FC236}">
                <a16:creationId xmlns:a16="http://schemas.microsoft.com/office/drawing/2014/main" id="{363934C8-3D96-DC42-89AC-8D215316F1B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anose="020B0600070205080204" pitchFamily="50" charset="-128"/>
              </a:defRPr>
            </a:lvl1pPr>
          </a:lstStyle>
          <a:p>
            <a:pPr>
              <a:defRPr/>
            </a:pPr>
            <a:fld id="{D32E1ED0-45DF-8D46-A3DE-097742C860B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a:extLst>
              <a:ext uri="{FF2B5EF4-FFF2-40B4-BE49-F238E27FC236}">
                <a16:creationId xmlns:a16="http://schemas.microsoft.com/office/drawing/2014/main" id="{A8DA1A61-C856-3E4A-BDB8-68696C265B2C}"/>
              </a:ext>
            </a:extLst>
          </p:cNvPr>
          <p:cNvSpPr>
            <a:spLocks noGrp="1"/>
          </p:cNvSpPr>
          <p:nvPr>
            <p:ph type="ctrTitle"/>
          </p:nvPr>
        </p:nvSpPr>
        <p:spPr>
          <a:xfrm>
            <a:off x="914400" y="2130425"/>
            <a:ext cx="10363200" cy="1470025"/>
          </a:xfrm>
        </p:spPr>
        <p:txBody>
          <a:bodyPr/>
          <a:lstStyle/>
          <a:p>
            <a:pPr eaLnBrk="1" hangingPunct="1"/>
            <a:r>
              <a:rPr lang="ja-JP" altLang="en-US"/>
              <a:t>メンタルヘルス対策</a:t>
            </a:r>
          </a:p>
        </p:txBody>
      </p:sp>
      <p:sp>
        <p:nvSpPr>
          <p:cNvPr id="3" name="サブタイトル 2">
            <a:extLst>
              <a:ext uri="{FF2B5EF4-FFF2-40B4-BE49-F238E27FC236}">
                <a16:creationId xmlns:a16="http://schemas.microsoft.com/office/drawing/2014/main" id="{D8F102EC-53DD-A64A-A4B9-7A9830437067}"/>
              </a:ext>
            </a:extLst>
          </p:cNvPr>
          <p:cNvSpPr>
            <a:spLocks noGrp="1"/>
          </p:cNvSpPr>
          <p:nvPr>
            <p:ph type="subTitle" idx="1"/>
          </p:nvPr>
        </p:nvSpPr>
        <p:spPr/>
        <p:txBody>
          <a:bodyPr rtlCol="0">
            <a:normAutofit fontScale="92500" lnSpcReduction="10000"/>
          </a:bodyPr>
          <a:lstStyle/>
          <a:p>
            <a:pPr eaLnBrk="1" fontAlgn="auto" hangingPunct="1">
              <a:lnSpc>
                <a:spcPct val="80000"/>
              </a:lnSpc>
              <a:spcAft>
                <a:spcPts val="0"/>
              </a:spcAft>
              <a:defRPr/>
            </a:pPr>
            <a:r>
              <a:rPr lang="ja-JP" altLang="en-US" dirty="0">
                <a:solidFill>
                  <a:srgbClr val="898989"/>
                </a:solidFill>
              </a:rPr>
              <a:t>岡山大学大学院　疫学・</a:t>
            </a:r>
            <a:r>
              <a:rPr lang="ja-JP" altLang="en-US">
                <a:solidFill>
                  <a:srgbClr val="898989"/>
                </a:solidFill>
              </a:rPr>
              <a:t>衛生学分野</a:t>
            </a:r>
            <a:endParaRPr lang="en-US" altLang="ja-JP" dirty="0">
              <a:solidFill>
                <a:srgbClr val="898989"/>
              </a:solidFill>
            </a:endParaRPr>
          </a:p>
          <a:p>
            <a:pPr eaLnBrk="1" fontAlgn="auto" hangingPunct="1">
              <a:lnSpc>
                <a:spcPct val="80000"/>
              </a:lnSpc>
              <a:spcAft>
                <a:spcPts val="0"/>
              </a:spcAft>
              <a:defRPr/>
            </a:pPr>
            <a:endParaRPr lang="en-US" altLang="ja-JP" dirty="0">
              <a:solidFill>
                <a:srgbClr val="898989"/>
              </a:solidFill>
            </a:endParaRPr>
          </a:p>
          <a:p>
            <a:pPr algn="r" eaLnBrk="1" fontAlgn="auto" hangingPunct="1">
              <a:lnSpc>
                <a:spcPct val="80000"/>
              </a:lnSpc>
              <a:spcAft>
                <a:spcPts val="0"/>
              </a:spcAft>
              <a:defRPr/>
            </a:pPr>
            <a:r>
              <a:rPr lang="ja-JP" altLang="en-US">
                <a:solidFill>
                  <a:srgbClr val="898989"/>
                </a:solidFill>
              </a:rPr>
              <a:t>高尾　総司</a:t>
            </a:r>
            <a:endParaRPr lang="en-US" altLang="ja-JP" dirty="0">
              <a:solidFill>
                <a:srgbClr val="898989"/>
              </a:solidFill>
            </a:endParaRPr>
          </a:p>
          <a:p>
            <a:pPr algn="r" eaLnBrk="1" fontAlgn="auto" hangingPunct="1">
              <a:spcAft>
                <a:spcPts val="0"/>
              </a:spcAft>
              <a:defRPr/>
            </a:pPr>
            <a:r>
              <a:rPr lang="en-US" altLang="ja-JP" dirty="0" err="1">
                <a:solidFill>
                  <a:srgbClr val="898989"/>
                </a:solidFill>
              </a:rPr>
              <a:t>s-takao@md.okayama-u.ac.jp</a:t>
            </a:r>
            <a:endParaRPr lang="ja-JP" altLang="en-US" dirty="0">
              <a:solidFill>
                <a:srgbClr val="898989"/>
              </a:solidFill>
            </a:endParaRPr>
          </a:p>
        </p:txBody>
      </p:sp>
      <p:pic>
        <p:nvPicPr>
          <p:cNvPr id="4" name="Picture 3">
            <a:extLst>
              <a:ext uri="{FF2B5EF4-FFF2-40B4-BE49-F238E27FC236}">
                <a16:creationId xmlns:a16="http://schemas.microsoft.com/office/drawing/2014/main" id="{3CFC80E6-92B4-AABA-A655-54F805180CF7}"/>
              </a:ext>
            </a:extLst>
          </p:cNvPr>
          <p:cNvPicPr>
            <a:picLocks noChangeAspect="1"/>
          </p:cNvPicPr>
          <p:nvPr/>
        </p:nvPicPr>
        <p:blipFill>
          <a:blip r:embed="rId2"/>
          <a:stretch>
            <a:fillRect/>
          </a:stretch>
        </p:blipFill>
        <p:spPr>
          <a:xfrm>
            <a:off x="10361579" y="169255"/>
            <a:ext cx="1476983" cy="1476983"/>
          </a:xfrm>
          <a:prstGeom prst="rect">
            <a:avLst/>
          </a:prstGeom>
        </p:spPr>
      </p:pic>
      <p:sp>
        <p:nvSpPr>
          <p:cNvPr id="5" name="TextBox 4">
            <a:extLst>
              <a:ext uri="{FF2B5EF4-FFF2-40B4-BE49-F238E27FC236}">
                <a16:creationId xmlns:a16="http://schemas.microsoft.com/office/drawing/2014/main" id="{C3C73B28-4CAF-3395-29FD-D0015269EBD9}"/>
              </a:ext>
            </a:extLst>
          </p:cNvPr>
          <p:cNvSpPr txBox="1"/>
          <p:nvPr/>
        </p:nvSpPr>
        <p:spPr>
          <a:xfrm>
            <a:off x="7666033" y="230188"/>
            <a:ext cx="2695546" cy="369332"/>
          </a:xfrm>
          <a:prstGeom prst="rect">
            <a:avLst/>
          </a:prstGeom>
          <a:noFill/>
        </p:spPr>
        <p:txBody>
          <a:bodyPr wrap="none" rtlCol="0">
            <a:spAutoFit/>
          </a:bodyPr>
          <a:lstStyle/>
          <a:p>
            <a:r>
              <a:rPr kumimoji="1" lang="ja-JP" altLang="en-US"/>
              <a:t>高尾メソッド公式</a:t>
            </a:r>
            <a:r>
              <a:rPr kumimoji="1" lang="en-US" altLang="ja-JP" dirty="0"/>
              <a:t>Twitter</a:t>
            </a:r>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1">
            <a:extLst>
              <a:ext uri="{FF2B5EF4-FFF2-40B4-BE49-F238E27FC236}">
                <a16:creationId xmlns:a16="http://schemas.microsoft.com/office/drawing/2014/main" id="{1F7EB6BA-CDE7-0B4F-B3A7-0337EB8C3B0C}"/>
              </a:ext>
            </a:extLst>
          </p:cNvPr>
          <p:cNvSpPr>
            <a:spLocks noGrp="1"/>
          </p:cNvSpPr>
          <p:nvPr>
            <p:ph type="title"/>
          </p:nvPr>
        </p:nvSpPr>
        <p:spPr/>
        <p:txBody>
          <a:bodyPr/>
          <a:lstStyle/>
          <a:p>
            <a:r>
              <a:rPr lang="en-US" altLang="ja-JP"/>
              <a:t>Q.</a:t>
            </a:r>
            <a:r>
              <a:rPr lang="ja-JP" altLang="en-US"/>
              <a:t>本人の意志をどこまで尊重するか</a:t>
            </a:r>
          </a:p>
        </p:txBody>
      </p:sp>
      <p:graphicFrame>
        <p:nvGraphicFramePr>
          <p:cNvPr id="5" name="コンテンツ プレースホルダ 4">
            <a:extLst>
              <a:ext uri="{FF2B5EF4-FFF2-40B4-BE49-F238E27FC236}">
                <a16:creationId xmlns:a16="http://schemas.microsoft.com/office/drawing/2014/main" id="{EA8C1274-20AC-4E4C-B1F2-5FFAC42384B3}"/>
              </a:ext>
            </a:extLst>
          </p:cNvPr>
          <p:cNvGraphicFramePr>
            <a:graphicFrameLocks noGrp="1"/>
          </p:cNvGraphicFramePr>
          <p:nvPr>
            <p:ph idx="1"/>
          </p:nvPr>
        </p:nvGraphicFramePr>
        <p:xfrm>
          <a:off x="609600" y="1600200"/>
          <a:ext cx="10972800" cy="4641850"/>
        </p:xfrm>
        <a:graphic>
          <a:graphicData uri="http://schemas.openxmlformats.org/drawingml/2006/table">
            <a:tbl>
              <a:tblPr/>
              <a:tblGrid>
                <a:gridCol w="5486033">
                  <a:extLst>
                    <a:ext uri="{9D8B030D-6E8A-4147-A177-3AD203B41FA5}">
                      <a16:colId xmlns:a16="http://schemas.microsoft.com/office/drawing/2014/main" val="20000"/>
                    </a:ext>
                  </a:extLst>
                </a:gridCol>
                <a:gridCol w="5486767">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itchFamily="34" charset="0"/>
                          <a:ea typeface="ＭＳ Ｐゴシック" pitchFamily="50" charset="-128"/>
                        </a:rPr>
                        <a:t>“業務的”健康管理</a:t>
                      </a:r>
                    </a:p>
                  </a:txBody>
                  <a:tcPr marL="96635" marR="966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itchFamily="34" charset="0"/>
                          <a:ea typeface="ＭＳ Ｐゴシック" pitchFamily="50" charset="-128"/>
                        </a:rPr>
                        <a:t>“医療的”健康管理 </a:t>
                      </a:r>
                    </a:p>
                  </a:txBody>
                  <a:tcPr marL="10066" marR="10066"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052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労働契約を満たしている限りにおいて尊重する</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本人の意に沿わずとも</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組織にとって必要なことはやらせる</a:t>
                      </a:r>
                    </a:p>
                  </a:txBody>
                  <a:tcPr marL="96635" marR="966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最大限尊重する</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本人の意に沿わない</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ことは決して実施しない</a:t>
                      </a:r>
                    </a:p>
                  </a:txBody>
                  <a:tcPr marL="10066" marR="10066"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30733" name="スライド番号プレースホルダー 2">
            <a:extLst>
              <a:ext uri="{FF2B5EF4-FFF2-40B4-BE49-F238E27FC236}">
                <a16:creationId xmlns:a16="http://schemas.microsoft.com/office/drawing/2014/main" id="{EA97E611-E214-B44C-B0E7-9201D942E3B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71EBFF1-4A03-D748-A27F-528198234930}" type="slidenum">
              <a:rPr lang="ja-JP" altLang="en-US" sz="1200" smtClean="0"/>
              <a:pPr>
                <a:spcBef>
                  <a:spcPct val="0"/>
                </a:spcBef>
                <a:buFontTx/>
                <a:buNone/>
              </a:pPr>
              <a:t>10</a:t>
            </a:fld>
            <a:endParaRPr lang="ja-JP" alt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DB31F787-7969-E74B-92B2-B6B3FE349A33}"/>
              </a:ext>
            </a:extLst>
          </p:cNvPr>
          <p:cNvSpPr>
            <a:spLocks noGrp="1"/>
          </p:cNvSpPr>
          <p:nvPr>
            <p:ph type="title"/>
          </p:nvPr>
        </p:nvSpPr>
        <p:spPr/>
        <p:txBody>
          <a:bodyPr/>
          <a:lstStyle/>
          <a:p>
            <a:r>
              <a:rPr lang="ja-JP" altLang="en-US"/>
              <a:t>大原則：職場は働く場所である</a:t>
            </a:r>
          </a:p>
        </p:txBody>
      </p:sp>
      <p:sp>
        <p:nvSpPr>
          <p:cNvPr id="26626" name="Rectangle 3">
            <a:extLst>
              <a:ext uri="{FF2B5EF4-FFF2-40B4-BE49-F238E27FC236}">
                <a16:creationId xmlns:a16="http://schemas.microsoft.com/office/drawing/2014/main" id="{9A363D06-16E8-E842-994D-803A5386C6CB}"/>
              </a:ext>
            </a:extLst>
          </p:cNvPr>
          <p:cNvSpPr>
            <a:spLocks noGrp="1" noChangeArrowheads="1"/>
          </p:cNvSpPr>
          <p:nvPr>
            <p:ph type="body" idx="1"/>
          </p:nvPr>
        </p:nvSpPr>
        <p:spPr/>
        <p:txBody>
          <a:bodyPr/>
          <a:lstStyle/>
          <a:p>
            <a:pPr marL="0" indent="0">
              <a:buFont typeface="Arial" panose="020B0604020202020204" pitchFamily="34" charset="0"/>
              <a:buNone/>
              <a:defRPr/>
            </a:pPr>
            <a:r>
              <a:rPr lang="en-US" altLang="ja-JP" dirty="0"/>
              <a:t>■</a:t>
            </a:r>
            <a:r>
              <a:rPr lang="ja-JP" altLang="en-US" dirty="0"/>
              <a:t>「通常勤務」：以下のすべてを満たすこと</a:t>
            </a:r>
          </a:p>
          <a:p>
            <a:pPr marL="0" indent="0">
              <a:buFont typeface="Arial" panose="020B0604020202020204" pitchFamily="34" charset="0"/>
              <a:buNone/>
              <a:defRPr/>
            </a:pPr>
            <a:r>
              <a:rPr lang="en-US" altLang="ja-JP" dirty="0"/>
              <a:t>(1)</a:t>
            </a:r>
            <a:r>
              <a:rPr lang="ja-JP" altLang="en-US" dirty="0"/>
              <a:t>業務が出来ている（業務効率・質・生産性）</a:t>
            </a:r>
            <a:endParaRPr lang="en-US" altLang="ja-JP" dirty="0"/>
          </a:p>
          <a:p>
            <a:pPr marL="0" indent="0">
              <a:buFont typeface="Arial" panose="020B0604020202020204" pitchFamily="34" charset="0"/>
              <a:buNone/>
              <a:defRPr/>
            </a:pPr>
            <a:r>
              <a:rPr lang="en-US" altLang="ja-JP" dirty="0"/>
              <a:t>(2)</a:t>
            </a:r>
            <a:r>
              <a:rPr lang="ja-JP" altLang="en-US" dirty="0"/>
              <a:t>就業規則を守っている（就業態度、勤怠）</a:t>
            </a:r>
          </a:p>
          <a:p>
            <a:pPr marL="0" indent="0">
              <a:buFont typeface="Arial" panose="020B0604020202020204" pitchFamily="34" charset="0"/>
              <a:buNone/>
              <a:defRPr/>
            </a:pPr>
            <a:r>
              <a:rPr lang="en-US" altLang="ja-JP" dirty="0"/>
              <a:t>(3)</a:t>
            </a:r>
            <a:r>
              <a:rPr lang="ja-JP" altLang="en-US" dirty="0"/>
              <a:t>「健康上の問題」はないし、業務遂行（継続）によって「健康上の問題」は生じない</a:t>
            </a:r>
          </a:p>
          <a:p>
            <a:pPr>
              <a:defRPr/>
            </a:pPr>
            <a:endParaRPr lang="ja-JP" altLang="en-US" dirty="0"/>
          </a:p>
        </p:txBody>
      </p:sp>
      <p:sp>
        <p:nvSpPr>
          <p:cNvPr id="32771" name="スライド番号プレースホルダー 3">
            <a:extLst>
              <a:ext uri="{FF2B5EF4-FFF2-40B4-BE49-F238E27FC236}">
                <a16:creationId xmlns:a16="http://schemas.microsoft.com/office/drawing/2014/main" id="{0AE37B37-14E7-5443-A4EC-2F9114FAC26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5DDF580-0CCA-FA4C-8D5D-AA02FFF8E5D6}" type="slidenum">
              <a:rPr lang="ja-JP" altLang="en-US" sz="1200" smtClean="0"/>
              <a:pPr>
                <a:spcBef>
                  <a:spcPct val="0"/>
                </a:spcBef>
                <a:buFontTx/>
                <a:buNone/>
              </a:pPr>
              <a:t>11</a:t>
            </a:fld>
            <a:endParaRPr lang="ja-JP" altLang="en-US" sz="1200"/>
          </a:p>
        </p:txBody>
      </p:sp>
      <p:sp>
        <p:nvSpPr>
          <p:cNvPr id="6" name="テキスト ボックス 5">
            <a:extLst>
              <a:ext uri="{FF2B5EF4-FFF2-40B4-BE49-F238E27FC236}">
                <a16:creationId xmlns:a16="http://schemas.microsoft.com/office/drawing/2014/main" id="{667CD62C-69C2-1D4C-857E-55913C155D69}"/>
              </a:ext>
            </a:extLst>
          </p:cNvPr>
          <p:cNvSpPr txBox="1"/>
          <p:nvPr/>
        </p:nvSpPr>
        <p:spPr>
          <a:xfrm>
            <a:off x="1524000" y="5867400"/>
            <a:ext cx="4375150" cy="369888"/>
          </a:xfrm>
          <a:prstGeom prst="rect">
            <a:avLst/>
          </a:prstGeom>
          <a:solidFill>
            <a:schemeClr val="bg1">
              <a:lumMod val="95000"/>
            </a:schemeClr>
          </a:solidFill>
        </p:spPr>
        <p:txBody>
          <a:bodyPr wrap="none">
            <a:spAutoFit/>
          </a:bodyPr>
          <a:lstStyle/>
          <a:p>
            <a:pPr eaLnBrk="1" fontAlgn="auto" hangingPunct="1">
              <a:spcBef>
                <a:spcPts val="0"/>
              </a:spcBef>
              <a:spcAft>
                <a:spcPts val="0"/>
              </a:spcAft>
              <a:defRPr/>
            </a:pPr>
            <a:r>
              <a:rPr lang="ja-JP" altLang="en-US" dirty="0">
                <a:latin typeface="+mn-lt"/>
                <a:ea typeface="+mn-ea"/>
              </a:rPr>
              <a:t>（健康管理は社員自身にやらせなさい</a:t>
            </a:r>
            <a:r>
              <a:rPr lang="en-US" altLang="ja-JP" dirty="0">
                <a:latin typeface="+mn-lt"/>
                <a:ea typeface="+mn-ea"/>
              </a:rPr>
              <a:t>p.28</a:t>
            </a:r>
            <a:r>
              <a:rPr lang="ja-JP" altLang="en-US" dirty="0">
                <a:latin typeface="+mn-lt"/>
                <a:ea typeface="+mn-ea"/>
              </a:rPr>
              <a:t>）</a:t>
            </a:r>
          </a:p>
        </p:txBody>
      </p:sp>
      <p:sp>
        <p:nvSpPr>
          <p:cNvPr id="2" name="テキスト ボックス 1">
            <a:extLst>
              <a:ext uri="{FF2B5EF4-FFF2-40B4-BE49-F238E27FC236}">
                <a16:creationId xmlns:a16="http://schemas.microsoft.com/office/drawing/2014/main" id="{CE0A43E0-F056-8E41-8446-4DAF1BDB9530}"/>
              </a:ext>
            </a:extLst>
          </p:cNvPr>
          <p:cNvSpPr txBox="1">
            <a:spLocks noChangeArrowheads="1"/>
          </p:cNvSpPr>
          <p:nvPr/>
        </p:nvSpPr>
        <p:spPr bwMode="auto">
          <a:xfrm>
            <a:off x="3824288" y="4621213"/>
            <a:ext cx="4543425" cy="769937"/>
          </a:xfrm>
          <a:prstGeom prst="rect">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4400"/>
              <a:t>労働契約そのもの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37684B21-45F5-F748-9DD1-9AADA42259D8}"/>
              </a:ext>
            </a:extLst>
          </p:cNvPr>
          <p:cNvSpPr>
            <a:spLocks noGrp="1"/>
          </p:cNvSpPr>
          <p:nvPr>
            <p:ph type="title"/>
          </p:nvPr>
        </p:nvSpPr>
        <p:spPr/>
        <p:txBody>
          <a:bodyPr/>
          <a:lstStyle/>
          <a:p>
            <a:r>
              <a:rPr lang="ja-JP" altLang="en-US"/>
              <a:t>第一原則</a:t>
            </a:r>
          </a:p>
        </p:txBody>
      </p:sp>
      <p:sp>
        <p:nvSpPr>
          <p:cNvPr id="34818" name="Rectangle 3">
            <a:extLst>
              <a:ext uri="{FF2B5EF4-FFF2-40B4-BE49-F238E27FC236}">
                <a16:creationId xmlns:a16="http://schemas.microsoft.com/office/drawing/2014/main" id="{51915DE9-660E-754F-AEDE-E03FDB49C33F}"/>
              </a:ext>
            </a:extLst>
          </p:cNvPr>
          <p:cNvSpPr>
            <a:spLocks noGrp="1"/>
          </p:cNvSpPr>
          <p:nvPr>
            <p:ph type="body" idx="1"/>
          </p:nvPr>
        </p:nvSpPr>
        <p:spPr/>
        <p:txBody>
          <a:bodyPr/>
          <a:lstStyle/>
          <a:p>
            <a:pPr marL="0" indent="0">
              <a:buFont typeface="Arial" panose="020B0604020202020204" pitchFamily="34" charset="0"/>
              <a:buNone/>
            </a:pPr>
            <a:r>
              <a:rPr lang="en-US" altLang="ja-JP"/>
              <a:t>■</a:t>
            </a:r>
            <a:r>
              <a:rPr lang="ja-JP" altLang="en-US"/>
              <a:t>「仕事が出来ているかどうか」で判断</a:t>
            </a:r>
          </a:p>
          <a:p>
            <a:pPr marL="0" indent="0">
              <a:buFont typeface="Arial" panose="020B0604020202020204" pitchFamily="34" charset="0"/>
              <a:buNone/>
            </a:pPr>
            <a:r>
              <a:rPr lang="ja-JP" altLang="en-US"/>
              <a:t>　・病気かどうか、病名、重症度等は気にしない</a:t>
            </a:r>
          </a:p>
          <a:p>
            <a:pPr marL="0" indent="0">
              <a:buFont typeface="Arial" panose="020B0604020202020204" pitchFamily="34" charset="0"/>
              <a:buNone/>
            </a:pPr>
            <a:r>
              <a:rPr lang="ja-JP" altLang="en-US"/>
              <a:t>　・就業態度は、人事判断（明確な役割分担）</a:t>
            </a:r>
            <a:endParaRPr lang="en-US" altLang="ja-JP"/>
          </a:p>
          <a:p>
            <a:pPr marL="0" indent="0">
              <a:buFont typeface="Arial" panose="020B0604020202020204" pitchFamily="34" charset="0"/>
              <a:buNone/>
            </a:pPr>
            <a:r>
              <a:rPr lang="ja-JP" altLang="en-US"/>
              <a:t>　・「健康上の問題」は、主治医・産業医判断</a:t>
            </a:r>
            <a:endParaRPr lang="en-US" altLang="ja-JP"/>
          </a:p>
          <a:p>
            <a:pPr marL="0" indent="0">
              <a:buFont typeface="Arial" panose="020B0604020202020204" pitchFamily="34" charset="0"/>
              <a:buNone/>
            </a:pPr>
            <a:r>
              <a:rPr lang="en-US" altLang="ja-JP"/>
              <a:t>→</a:t>
            </a:r>
            <a:r>
              <a:rPr lang="ja-JP" altLang="en-US"/>
              <a:t>「ドライ」に言えば、賃金に見合う労務提供が得られているか他の社員との公平性はどうか、を「総合的に」判断する。</a:t>
            </a:r>
          </a:p>
          <a:p>
            <a:pPr marL="0" indent="0">
              <a:buFont typeface="Arial" panose="020B0604020202020204" pitchFamily="34" charset="0"/>
              <a:buNone/>
            </a:pPr>
            <a:endParaRPr lang="en-US" altLang="ja-JP"/>
          </a:p>
        </p:txBody>
      </p:sp>
      <p:sp>
        <p:nvSpPr>
          <p:cNvPr id="34819" name="スライド番号プレースホルダー 1">
            <a:extLst>
              <a:ext uri="{FF2B5EF4-FFF2-40B4-BE49-F238E27FC236}">
                <a16:creationId xmlns:a16="http://schemas.microsoft.com/office/drawing/2014/main" id="{E85632C5-7A9D-4240-A646-2D14598873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fld id="{4E1B9033-6125-0C49-AD13-DD432D9CB2D5}" type="slidenum">
              <a:rPr lang="ja-JP" altLang="en-US" smtClean="0"/>
              <a:pPr/>
              <a:t>12</a:t>
            </a:fld>
            <a:endParaRPr lang="ja-JP" altLang="en-US"/>
          </a:p>
        </p:txBody>
      </p:sp>
      <p:sp>
        <p:nvSpPr>
          <p:cNvPr id="2" name="テキスト ボックス 1">
            <a:extLst>
              <a:ext uri="{FF2B5EF4-FFF2-40B4-BE49-F238E27FC236}">
                <a16:creationId xmlns:a16="http://schemas.microsoft.com/office/drawing/2014/main" id="{0E91B935-60EF-C341-9721-36E6F58962C1}"/>
              </a:ext>
            </a:extLst>
          </p:cNvPr>
          <p:cNvSpPr txBox="1"/>
          <p:nvPr/>
        </p:nvSpPr>
        <p:spPr>
          <a:xfrm>
            <a:off x="1524000" y="6083300"/>
            <a:ext cx="4375150" cy="369888"/>
          </a:xfrm>
          <a:prstGeom prst="rect">
            <a:avLst/>
          </a:prstGeom>
          <a:solidFill>
            <a:schemeClr val="bg1">
              <a:lumMod val="95000"/>
            </a:schemeClr>
          </a:solidFill>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auto" hangingPunct="1">
              <a:spcBef>
                <a:spcPts val="0"/>
              </a:spcBef>
              <a:spcAft>
                <a:spcPts val="0"/>
              </a:spcAft>
              <a:defRPr/>
            </a:pPr>
            <a:r>
              <a:rPr lang="ja-JP" altLang="en-US" dirty="0"/>
              <a:t>（健康管理は社員自身にやらせなさい</a:t>
            </a:r>
            <a:r>
              <a:rPr lang="en-US" altLang="ja-JP" dirty="0"/>
              <a:t>p.29</a:t>
            </a:r>
            <a:r>
              <a:rPr lang="ja-JP" altLang="en-US" dirty="0"/>
              <a:t>）</a:t>
            </a:r>
          </a:p>
        </p:txBody>
      </p:sp>
      <p:sp>
        <p:nvSpPr>
          <p:cNvPr id="8" name="テキスト ボックス 7">
            <a:extLst>
              <a:ext uri="{FF2B5EF4-FFF2-40B4-BE49-F238E27FC236}">
                <a16:creationId xmlns:a16="http://schemas.microsoft.com/office/drawing/2014/main" id="{4E448093-43A1-5D45-B9C6-9CAA155F1C49}"/>
              </a:ext>
            </a:extLst>
          </p:cNvPr>
          <p:cNvSpPr txBox="1">
            <a:spLocks noChangeArrowheads="1"/>
          </p:cNvSpPr>
          <p:nvPr/>
        </p:nvSpPr>
        <p:spPr bwMode="auto">
          <a:xfrm>
            <a:off x="2720975" y="5200650"/>
            <a:ext cx="2943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4400"/>
              <a:t>はたらける</a:t>
            </a:r>
          </a:p>
        </p:txBody>
      </p:sp>
      <p:sp>
        <p:nvSpPr>
          <p:cNvPr id="9" name="テキスト ボックス 8">
            <a:extLst>
              <a:ext uri="{FF2B5EF4-FFF2-40B4-BE49-F238E27FC236}">
                <a16:creationId xmlns:a16="http://schemas.microsoft.com/office/drawing/2014/main" id="{A15EBD97-7EDE-124F-87EA-D2456504E771}"/>
              </a:ext>
            </a:extLst>
          </p:cNvPr>
          <p:cNvSpPr txBox="1">
            <a:spLocks noChangeArrowheads="1"/>
          </p:cNvSpPr>
          <p:nvPr/>
        </p:nvSpPr>
        <p:spPr bwMode="auto">
          <a:xfrm>
            <a:off x="6600825" y="5178425"/>
            <a:ext cx="3384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2800"/>
              <a:t>債務の本旨に沿った労務提供が可能</a:t>
            </a:r>
          </a:p>
        </p:txBody>
      </p:sp>
      <p:sp>
        <p:nvSpPr>
          <p:cNvPr id="6" name="等号否定 5">
            <a:extLst>
              <a:ext uri="{FF2B5EF4-FFF2-40B4-BE49-F238E27FC236}">
                <a16:creationId xmlns:a16="http://schemas.microsoft.com/office/drawing/2014/main" id="{9FF8E793-7CF9-834B-97AA-5C706D9C68AE}"/>
              </a:ext>
            </a:extLst>
          </p:cNvPr>
          <p:cNvSpPr/>
          <p:nvPr/>
        </p:nvSpPr>
        <p:spPr>
          <a:xfrm>
            <a:off x="5592763" y="5287963"/>
            <a:ext cx="1079500" cy="682625"/>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001C9B2A-EC34-CB45-9FBF-B61837715CB5}"/>
              </a:ext>
            </a:extLst>
          </p:cNvPr>
          <p:cNvSpPr>
            <a:spLocks noGrp="1"/>
          </p:cNvSpPr>
          <p:nvPr>
            <p:ph type="title"/>
          </p:nvPr>
        </p:nvSpPr>
        <p:spPr/>
        <p:txBody>
          <a:bodyPr/>
          <a:lstStyle/>
          <a:p>
            <a:r>
              <a:rPr lang="ja-JP" altLang="en-US"/>
              <a:t>就業規則に見る第一原則</a:t>
            </a:r>
          </a:p>
        </p:txBody>
      </p:sp>
      <p:sp>
        <p:nvSpPr>
          <p:cNvPr id="36866" name="スライド番号プレースホルダー 3">
            <a:extLst>
              <a:ext uri="{FF2B5EF4-FFF2-40B4-BE49-F238E27FC236}">
                <a16:creationId xmlns:a16="http://schemas.microsoft.com/office/drawing/2014/main" id="{D9631898-B677-CD46-9345-DF0FB43ABE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FA5BC52-6938-A043-9B9A-7CC698DC82C4}" type="slidenum">
              <a:rPr lang="ja-JP" altLang="en-US" sz="1200" smtClean="0"/>
              <a:pPr>
                <a:spcBef>
                  <a:spcPct val="0"/>
                </a:spcBef>
                <a:buFontTx/>
                <a:buNone/>
              </a:pPr>
              <a:t>13</a:t>
            </a:fld>
            <a:endParaRPr lang="ja-JP" altLang="en-US" sz="1200"/>
          </a:p>
        </p:txBody>
      </p:sp>
      <p:sp>
        <p:nvSpPr>
          <p:cNvPr id="6" name="テキスト ボックス 5">
            <a:extLst>
              <a:ext uri="{FF2B5EF4-FFF2-40B4-BE49-F238E27FC236}">
                <a16:creationId xmlns:a16="http://schemas.microsoft.com/office/drawing/2014/main" id="{E484C979-3C3B-D54D-BFAA-C22D4F8BF439}"/>
              </a:ext>
            </a:extLst>
          </p:cNvPr>
          <p:cNvSpPr txBox="1"/>
          <p:nvPr/>
        </p:nvSpPr>
        <p:spPr>
          <a:xfrm>
            <a:off x="1524000" y="5876925"/>
            <a:ext cx="4375150" cy="369888"/>
          </a:xfrm>
          <a:prstGeom prst="rect">
            <a:avLst/>
          </a:prstGeom>
          <a:solidFill>
            <a:schemeClr val="bg1">
              <a:lumMod val="95000"/>
            </a:schemeClr>
          </a:solidFill>
        </p:spPr>
        <p:txBody>
          <a:bodyPr wrap="none">
            <a:spAutoFit/>
          </a:bodyPr>
          <a:lstStyle/>
          <a:p>
            <a:pPr eaLnBrk="1" fontAlgn="auto" hangingPunct="1">
              <a:spcBef>
                <a:spcPts val="0"/>
              </a:spcBef>
              <a:spcAft>
                <a:spcPts val="0"/>
              </a:spcAft>
              <a:defRPr/>
            </a:pPr>
            <a:r>
              <a:rPr lang="ja-JP" altLang="en-US" dirty="0">
                <a:latin typeface="+mn-lt"/>
                <a:ea typeface="+mn-ea"/>
              </a:rPr>
              <a:t>（健康管理は社員自身にやらせなさい</a:t>
            </a:r>
            <a:r>
              <a:rPr lang="en-US" altLang="ja-JP" dirty="0">
                <a:latin typeface="+mn-lt"/>
                <a:ea typeface="+mn-ea"/>
              </a:rPr>
              <a:t>p.29</a:t>
            </a:r>
            <a:r>
              <a:rPr lang="ja-JP" altLang="en-US" dirty="0">
                <a:latin typeface="+mn-lt"/>
                <a:ea typeface="+mn-ea"/>
              </a:rPr>
              <a:t>）</a:t>
            </a:r>
          </a:p>
        </p:txBody>
      </p:sp>
      <p:sp>
        <p:nvSpPr>
          <p:cNvPr id="2" name="正方形/長方形 1">
            <a:extLst>
              <a:ext uri="{FF2B5EF4-FFF2-40B4-BE49-F238E27FC236}">
                <a16:creationId xmlns:a16="http://schemas.microsoft.com/office/drawing/2014/main" id="{22B6DABD-27AA-A745-B8A8-269A83D54A8F}"/>
              </a:ext>
            </a:extLst>
          </p:cNvPr>
          <p:cNvSpPr/>
          <p:nvPr/>
        </p:nvSpPr>
        <p:spPr>
          <a:xfrm>
            <a:off x="609600" y="1600200"/>
            <a:ext cx="10972800" cy="187325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defRPr/>
            </a:pPr>
            <a:r>
              <a:rPr lang="ja-JP" altLang="en-US" sz="3200">
                <a:solidFill>
                  <a:prstClr val="black"/>
                </a:solidFill>
              </a:rPr>
              <a:t>就業規則該当箇所（服務の心得）：</a:t>
            </a:r>
            <a:endParaRPr lang="en-US" altLang="ja-JP" sz="3200">
              <a:solidFill>
                <a:prstClr val="black"/>
              </a:solidFill>
            </a:endParaRPr>
          </a:p>
          <a:p>
            <a:pPr>
              <a:spcBef>
                <a:spcPct val="20000"/>
              </a:spcBef>
              <a:defRPr/>
            </a:pPr>
            <a:r>
              <a:rPr lang="ja-JP" altLang="en-US" sz="3200">
                <a:solidFill>
                  <a:prstClr val="black"/>
                </a:solidFill>
              </a:rPr>
              <a:t>・業務に対して責任を持ち、敏速適切に業務を遂行すること</a:t>
            </a:r>
            <a:endParaRPr lang="ja-JP" altLang="en-US" sz="32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33BD289B-B43A-FF4B-9EB7-FF9BD433D75B}"/>
              </a:ext>
            </a:extLst>
          </p:cNvPr>
          <p:cNvSpPr>
            <a:spLocks noGrp="1"/>
          </p:cNvSpPr>
          <p:nvPr>
            <p:ph type="title"/>
          </p:nvPr>
        </p:nvSpPr>
        <p:spPr/>
        <p:txBody>
          <a:bodyPr/>
          <a:lstStyle/>
          <a:p>
            <a:r>
              <a:rPr lang="ja-JP" altLang="en-US"/>
              <a:t>第二原則</a:t>
            </a:r>
          </a:p>
        </p:txBody>
      </p:sp>
      <p:sp>
        <p:nvSpPr>
          <p:cNvPr id="38914" name="Rectangle 3">
            <a:extLst>
              <a:ext uri="{FF2B5EF4-FFF2-40B4-BE49-F238E27FC236}">
                <a16:creationId xmlns:a16="http://schemas.microsoft.com/office/drawing/2014/main" id="{B25C6189-AAF7-6346-A385-40455624B09B}"/>
              </a:ext>
            </a:extLst>
          </p:cNvPr>
          <p:cNvSpPr>
            <a:spLocks noGrp="1"/>
          </p:cNvSpPr>
          <p:nvPr>
            <p:ph type="body" idx="1"/>
          </p:nvPr>
        </p:nvSpPr>
        <p:spPr>
          <a:xfrm>
            <a:off x="609600" y="1281113"/>
            <a:ext cx="10972800" cy="4525962"/>
          </a:xfrm>
        </p:spPr>
        <p:txBody>
          <a:bodyPr/>
          <a:lstStyle/>
          <a:p>
            <a:pPr marL="0" indent="0">
              <a:buFont typeface="Arial" panose="020B0604020202020204" pitchFamily="34" charset="0"/>
              <a:buNone/>
            </a:pPr>
            <a:r>
              <a:rPr lang="en-US" altLang="ja-JP"/>
              <a:t>■</a:t>
            </a:r>
            <a:r>
              <a:rPr lang="ja-JP" altLang="en-US"/>
              <a:t>「通常勤務に支障がありそう」ならば、休業を命じる必要性を理解、結論は休ませるしかないとの共通認識を持つ。</a:t>
            </a:r>
            <a:endParaRPr lang="en-US" altLang="ja-JP"/>
          </a:p>
          <a:p>
            <a:pPr marL="0" indent="0">
              <a:buFont typeface="Arial" panose="020B0604020202020204" pitchFamily="34" charset="0"/>
              <a:buNone/>
            </a:pPr>
            <a:r>
              <a:rPr lang="ja-JP" altLang="en-US"/>
              <a:t>一人前の業務を遂行する目処が具体的に無いなら、同僚に延々支援を「命令」はできないので、上司としては、会社に来てもらっても困るとの立場を「苦しくとも」明らかにさせる。</a:t>
            </a:r>
          </a:p>
          <a:p>
            <a:pPr marL="0" indent="0">
              <a:buFont typeface="Arial" panose="020B0604020202020204" pitchFamily="34" charset="0"/>
              <a:buNone/>
            </a:pPr>
            <a:r>
              <a:rPr lang="ja-JP" altLang="en-US"/>
              <a:t>　・一人の判断では、責任が偏るので、</a:t>
            </a:r>
            <a:r>
              <a:rPr lang="en-US" altLang="ja-JP"/>
              <a:t> (2)</a:t>
            </a:r>
            <a:r>
              <a:rPr lang="ja-JP" altLang="en-US"/>
              <a:t>は人事、</a:t>
            </a:r>
            <a:r>
              <a:rPr lang="en-US" altLang="ja-JP"/>
              <a:t>(3)</a:t>
            </a:r>
            <a:r>
              <a:rPr lang="ja-JP" altLang="en-US"/>
              <a:t>は産業医で、意見が一致するよう、責任を分散化する（役割分担）。</a:t>
            </a:r>
            <a:endParaRPr lang="en-US" altLang="ja-JP"/>
          </a:p>
          <a:p>
            <a:pPr marL="0" indent="0">
              <a:buFont typeface="Arial" panose="020B0604020202020204" pitchFamily="34" charset="0"/>
              <a:buNone/>
            </a:pPr>
            <a:r>
              <a:rPr lang="ja-JP" altLang="en-US"/>
              <a:t>　・ラインケアを言い訳にして、上司だけに押し付けない。</a:t>
            </a:r>
          </a:p>
        </p:txBody>
      </p:sp>
      <p:sp>
        <p:nvSpPr>
          <p:cNvPr id="38915" name="スライド番号プレースホルダー 1">
            <a:extLst>
              <a:ext uri="{FF2B5EF4-FFF2-40B4-BE49-F238E27FC236}">
                <a16:creationId xmlns:a16="http://schemas.microsoft.com/office/drawing/2014/main" id="{C7091621-D70C-D247-A83F-A53D2D4EB1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fld id="{3F15090B-6C6B-0E4A-8854-4B22D2F37472}" type="slidenum">
              <a:rPr lang="ja-JP" altLang="en-US" smtClean="0"/>
              <a:pPr/>
              <a:t>14</a:t>
            </a:fld>
            <a:endParaRPr lang="ja-JP" altLang="en-US"/>
          </a:p>
        </p:txBody>
      </p:sp>
      <p:sp>
        <p:nvSpPr>
          <p:cNvPr id="6" name="テキスト ボックス 5">
            <a:extLst>
              <a:ext uri="{FF2B5EF4-FFF2-40B4-BE49-F238E27FC236}">
                <a16:creationId xmlns:a16="http://schemas.microsoft.com/office/drawing/2014/main" id="{7254909D-1AE1-D44C-AA99-2210BA4AFBF4}"/>
              </a:ext>
            </a:extLst>
          </p:cNvPr>
          <p:cNvSpPr txBox="1">
            <a:spLocks noChangeArrowheads="1"/>
          </p:cNvSpPr>
          <p:nvPr/>
        </p:nvSpPr>
        <p:spPr bwMode="auto">
          <a:xfrm>
            <a:off x="3070225" y="5818188"/>
            <a:ext cx="2387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4400"/>
              <a:t>働く権利</a:t>
            </a:r>
          </a:p>
        </p:txBody>
      </p:sp>
      <p:sp>
        <p:nvSpPr>
          <p:cNvPr id="7" name="テキスト ボックス 6">
            <a:extLst>
              <a:ext uri="{FF2B5EF4-FFF2-40B4-BE49-F238E27FC236}">
                <a16:creationId xmlns:a16="http://schemas.microsoft.com/office/drawing/2014/main" id="{0F9DA73A-AA59-F04C-A441-2CBE5D6E304F}"/>
              </a:ext>
            </a:extLst>
          </p:cNvPr>
          <p:cNvSpPr txBox="1">
            <a:spLocks noChangeArrowheads="1"/>
          </p:cNvSpPr>
          <p:nvPr/>
        </p:nvSpPr>
        <p:spPr bwMode="auto">
          <a:xfrm>
            <a:off x="6743700" y="5795963"/>
            <a:ext cx="3384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4400"/>
              <a:t>勤労は義務</a:t>
            </a:r>
          </a:p>
        </p:txBody>
      </p:sp>
      <p:sp>
        <p:nvSpPr>
          <p:cNvPr id="8" name="等号否定 7">
            <a:extLst>
              <a:ext uri="{FF2B5EF4-FFF2-40B4-BE49-F238E27FC236}">
                <a16:creationId xmlns:a16="http://schemas.microsoft.com/office/drawing/2014/main" id="{488340B9-E42F-3545-A698-319F7304BF40}"/>
              </a:ext>
            </a:extLst>
          </p:cNvPr>
          <p:cNvSpPr/>
          <p:nvPr/>
        </p:nvSpPr>
        <p:spPr>
          <a:xfrm>
            <a:off x="5591175" y="5816600"/>
            <a:ext cx="1079500" cy="68103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278E0F01-C121-FE4E-9D94-3133FE681005}"/>
              </a:ext>
            </a:extLst>
          </p:cNvPr>
          <p:cNvSpPr>
            <a:spLocks noGrp="1"/>
          </p:cNvSpPr>
          <p:nvPr>
            <p:ph type="title"/>
          </p:nvPr>
        </p:nvSpPr>
        <p:spPr/>
        <p:txBody>
          <a:bodyPr/>
          <a:lstStyle/>
          <a:p>
            <a:r>
              <a:rPr lang="ja-JP" altLang="en-US"/>
              <a:t>就業規則に見る第二原則</a:t>
            </a:r>
          </a:p>
        </p:txBody>
      </p:sp>
      <p:sp>
        <p:nvSpPr>
          <p:cNvPr id="44034" name="Rectangle 3">
            <a:extLst>
              <a:ext uri="{FF2B5EF4-FFF2-40B4-BE49-F238E27FC236}">
                <a16:creationId xmlns:a16="http://schemas.microsoft.com/office/drawing/2014/main" id="{A0FC51FA-9605-C44A-93F2-6491DF86B2A6}"/>
              </a:ext>
            </a:extLst>
          </p:cNvPr>
          <p:cNvSpPr>
            <a:spLocks noGrp="1" noChangeArrowheads="1"/>
          </p:cNvSpPr>
          <p:nvPr>
            <p:ph type="body" idx="1"/>
          </p:nvPr>
        </p:nvSpPr>
        <p:spPr>
          <a:xfrm>
            <a:off x="609600" y="1600200"/>
            <a:ext cx="10972800" cy="4983163"/>
          </a:xfrm>
        </p:spPr>
        <p:txBody>
          <a:bodyPr/>
          <a:lstStyle/>
          <a:p>
            <a:pPr>
              <a:defRPr/>
            </a:pPr>
            <a:endParaRPr lang="en-US" altLang="ja-JP" dirty="0"/>
          </a:p>
          <a:p>
            <a:pPr marL="0" indent="0">
              <a:buFont typeface="Arial" panose="020B0604020202020204" pitchFamily="34" charset="0"/>
              <a:buNone/>
              <a:defRPr/>
            </a:pPr>
            <a:endParaRPr lang="en-US" altLang="ja-JP" dirty="0"/>
          </a:p>
          <a:p>
            <a:pPr marL="0" indent="0">
              <a:buFont typeface="Arial" panose="020B0604020202020204" pitchFamily="34" charset="0"/>
              <a:buNone/>
              <a:defRPr/>
            </a:pPr>
            <a:endParaRPr lang="en-US" altLang="ja-JP" dirty="0"/>
          </a:p>
          <a:p>
            <a:pPr marL="0" indent="0">
              <a:buFont typeface="Arial" panose="020B0604020202020204" pitchFamily="34" charset="0"/>
              <a:buNone/>
              <a:defRPr/>
            </a:pPr>
            <a:endParaRPr lang="en-US" altLang="ja-JP" dirty="0"/>
          </a:p>
          <a:p>
            <a:pPr marL="0" indent="0">
              <a:buFont typeface="Arial" panose="020B0604020202020204" pitchFamily="34" charset="0"/>
              <a:buNone/>
              <a:defRPr/>
            </a:pPr>
            <a:r>
              <a:rPr lang="ja-JP" altLang="en-US" dirty="0"/>
              <a:t>→私傷病はこれらを免責する正当な事由になるわけではない</a:t>
            </a:r>
            <a:br>
              <a:rPr lang="en-US" altLang="ja-JP" dirty="0"/>
            </a:br>
            <a:r>
              <a:rPr lang="ja-JP" altLang="en-US" dirty="0"/>
              <a:t>（病気欠勤、病気休職事由）</a:t>
            </a:r>
            <a:endParaRPr lang="en-US" altLang="ja-JP" dirty="0"/>
          </a:p>
          <a:p>
            <a:pPr marL="0" indent="0">
              <a:buFont typeface="Arial" panose="020B0604020202020204" pitchFamily="34" charset="0"/>
              <a:buNone/>
              <a:defRPr/>
            </a:pPr>
            <a:r>
              <a:rPr lang="ja-JP" altLang="en-US" dirty="0"/>
              <a:t>*「とりあえず受診させる」ことは避ける。上司・人事が受診を命じるのは、選択肢が「療養」か「懲戒」かまで絞り込めたときだけ（つまり療養させると決めたときのみ）。</a:t>
            </a:r>
            <a:endParaRPr lang="en-US" altLang="ja-JP" dirty="0"/>
          </a:p>
        </p:txBody>
      </p:sp>
      <p:sp>
        <p:nvSpPr>
          <p:cNvPr id="40963" name="スライド番号プレースホルダー 2">
            <a:extLst>
              <a:ext uri="{FF2B5EF4-FFF2-40B4-BE49-F238E27FC236}">
                <a16:creationId xmlns:a16="http://schemas.microsoft.com/office/drawing/2014/main" id="{14977FB0-1340-3244-996D-A262C805C6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fld id="{1AA18AAB-EA7E-A847-80B5-E2C0BB108512}" type="slidenum">
              <a:rPr lang="ja-JP" altLang="en-US" smtClean="0"/>
              <a:pPr/>
              <a:t>15</a:t>
            </a:fld>
            <a:endParaRPr lang="ja-JP" altLang="en-US"/>
          </a:p>
        </p:txBody>
      </p:sp>
      <p:sp>
        <p:nvSpPr>
          <p:cNvPr id="6" name="正方形/長方形 5">
            <a:extLst>
              <a:ext uri="{FF2B5EF4-FFF2-40B4-BE49-F238E27FC236}">
                <a16:creationId xmlns:a16="http://schemas.microsoft.com/office/drawing/2014/main" id="{6C7AAA8B-495D-CD4C-AE90-49C92140F008}"/>
              </a:ext>
            </a:extLst>
          </p:cNvPr>
          <p:cNvSpPr/>
          <p:nvPr/>
        </p:nvSpPr>
        <p:spPr>
          <a:xfrm>
            <a:off x="609600" y="1341438"/>
            <a:ext cx="10972800" cy="251936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defRPr/>
            </a:pPr>
            <a:r>
              <a:rPr lang="ja-JP" altLang="en-US" sz="2800" dirty="0">
                <a:solidFill>
                  <a:prstClr val="black"/>
                </a:solidFill>
              </a:rPr>
              <a:t>就業規則該当箇所（戒告、譴責事由）</a:t>
            </a:r>
            <a:endParaRPr lang="en-US" altLang="ja-JP" sz="2800" dirty="0">
              <a:solidFill>
                <a:prstClr val="black"/>
              </a:solidFill>
            </a:endParaRPr>
          </a:p>
          <a:p>
            <a:pPr>
              <a:spcBef>
                <a:spcPct val="20000"/>
              </a:spcBef>
              <a:defRPr/>
            </a:pPr>
            <a:r>
              <a:rPr lang="ja-JP" altLang="en-US" sz="2800" dirty="0">
                <a:solidFill>
                  <a:prstClr val="black"/>
                </a:solidFill>
              </a:rPr>
              <a:t>・正当な理由なくしばしば遅刻・早退、離席、等したとき</a:t>
            </a:r>
            <a:endParaRPr lang="en-US" altLang="ja-JP" sz="2800" dirty="0">
              <a:solidFill>
                <a:prstClr val="black"/>
              </a:solidFill>
            </a:endParaRPr>
          </a:p>
          <a:p>
            <a:pPr>
              <a:spcBef>
                <a:spcPct val="20000"/>
              </a:spcBef>
              <a:defRPr/>
            </a:pPr>
            <a:r>
              <a:rPr lang="ja-JP" altLang="en-US" sz="2800" dirty="0">
                <a:solidFill>
                  <a:prstClr val="black"/>
                </a:solidFill>
              </a:rPr>
              <a:t>・自己の職責を怠る等勤務上の怠慢の行為があったとき</a:t>
            </a:r>
            <a:endParaRPr lang="en-US" altLang="ja-JP" sz="2800" dirty="0">
              <a:solidFill>
                <a:prstClr val="black"/>
              </a:solidFill>
            </a:endParaRPr>
          </a:p>
          <a:p>
            <a:pPr>
              <a:spcBef>
                <a:spcPct val="20000"/>
              </a:spcBef>
              <a:defRPr/>
            </a:pPr>
            <a:r>
              <a:rPr lang="ja-JP" altLang="en-US" sz="2800" dirty="0">
                <a:solidFill>
                  <a:prstClr val="black"/>
                </a:solidFill>
              </a:rPr>
              <a:t>・正当な理由なく業務を阻害するような行為があったとき</a:t>
            </a:r>
            <a:endParaRPr lang="en-US" altLang="ja-JP" sz="28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BCCB2476-A63C-D54A-AA63-361EFCF8252F}"/>
              </a:ext>
            </a:extLst>
          </p:cNvPr>
          <p:cNvSpPr>
            <a:spLocks noGrp="1"/>
          </p:cNvSpPr>
          <p:nvPr>
            <p:ph type="title"/>
          </p:nvPr>
        </p:nvSpPr>
        <p:spPr/>
        <p:txBody>
          <a:bodyPr/>
          <a:lstStyle/>
          <a:p>
            <a:r>
              <a:rPr lang="ja-JP" altLang="en-US"/>
              <a:t>第三原則</a:t>
            </a:r>
          </a:p>
        </p:txBody>
      </p:sp>
      <p:sp>
        <p:nvSpPr>
          <p:cNvPr id="43010" name="Rectangle 3">
            <a:extLst>
              <a:ext uri="{FF2B5EF4-FFF2-40B4-BE49-F238E27FC236}">
                <a16:creationId xmlns:a16="http://schemas.microsoft.com/office/drawing/2014/main" id="{8F2ED3FD-4387-4E45-996A-6B952DA129C1}"/>
              </a:ext>
            </a:extLst>
          </p:cNvPr>
          <p:cNvSpPr>
            <a:spLocks noGrp="1"/>
          </p:cNvSpPr>
          <p:nvPr>
            <p:ph type="body" idx="1"/>
          </p:nvPr>
        </p:nvSpPr>
        <p:spPr/>
        <p:txBody>
          <a:bodyPr/>
          <a:lstStyle/>
          <a:p>
            <a:pPr marL="0" indent="0">
              <a:buFont typeface="Arial" panose="020B0604020202020204" pitchFamily="34" charset="0"/>
              <a:buNone/>
            </a:pPr>
            <a:r>
              <a:rPr lang="en-US" altLang="ja-JP"/>
              <a:t>■</a:t>
            </a:r>
            <a:r>
              <a:rPr lang="ja-JP" altLang="en-US"/>
              <a:t>「配慮付き通常勤務」状態を認める条件</a:t>
            </a:r>
          </a:p>
          <a:p>
            <a:pPr marL="0" indent="0">
              <a:buFont typeface="Arial" panose="020B0604020202020204" pitchFamily="34" charset="0"/>
              <a:buNone/>
            </a:pPr>
            <a:r>
              <a:rPr lang="ja-JP" altLang="en-US"/>
              <a:t>　　とっても難しい判断になるので、絶対に上司（現場レベルで）が、主治医や本人からの言葉に基づき「決定しない」こと（不完全労務提供受領の条件）。</a:t>
            </a:r>
            <a:endParaRPr lang="en-US" altLang="ja-JP"/>
          </a:p>
          <a:p>
            <a:pPr marL="0" indent="0">
              <a:buFont typeface="Arial" panose="020B0604020202020204" pitchFamily="34" charset="0"/>
              <a:buNone/>
            </a:pPr>
            <a:r>
              <a:rPr lang="ja-JP" altLang="en-US"/>
              <a:t>　*悩む場合は、第二原則を適用するのが運用ルールであるとだけ伝えて、「宿題」にして、その場で異動や短時間勤務を決めない。</a:t>
            </a:r>
          </a:p>
        </p:txBody>
      </p:sp>
      <p:sp>
        <p:nvSpPr>
          <p:cNvPr id="43011" name="スライド番号プレースホルダー 1">
            <a:extLst>
              <a:ext uri="{FF2B5EF4-FFF2-40B4-BE49-F238E27FC236}">
                <a16:creationId xmlns:a16="http://schemas.microsoft.com/office/drawing/2014/main" id="{255C51B9-5C02-604E-85F3-E8DE4DD127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fld id="{63D655A9-829D-354F-AC5F-7A930B5BDB4E}" type="slidenum">
              <a:rPr lang="ja-JP" altLang="en-US" smtClean="0"/>
              <a:pPr/>
              <a:t>16</a:t>
            </a:fld>
            <a:endParaRPr lang="ja-JP" altLang="en-US"/>
          </a:p>
        </p:txBody>
      </p:sp>
      <p:sp>
        <p:nvSpPr>
          <p:cNvPr id="6" name="テキスト ボックス 5">
            <a:extLst>
              <a:ext uri="{FF2B5EF4-FFF2-40B4-BE49-F238E27FC236}">
                <a16:creationId xmlns:a16="http://schemas.microsoft.com/office/drawing/2014/main" id="{1B47AF28-93A9-EB4B-BA72-AF5568A3C2CF}"/>
              </a:ext>
            </a:extLst>
          </p:cNvPr>
          <p:cNvSpPr txBox="1">
            <a:spLocks noChangeArrowheads="1"/>
          </p:cNvSpPr>
          <p:nvPr/>
        </p:nvSpPr>
        <p:spPr bwMode="auto">
          <a:xfrm>
            <a:off x="1981200" y="5376863"/>
            <a:ext cx="3178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4400"/>
              <a:t>管理監督者</a:t>
            </a:r>
          </a:p>
        </p:txBody>
      </p:sp>
      <p:sp>
        <p:nvSpPr>
          <p:cNvPr id="7" name="テキスト ボックス 6">
            <a:extLst>
              <a:ext uri="{FF2B5EF4-FFF2-40B4-BE49-F238E27FC236}">
                <a16:creationId xmlns:a16="http://schemas.microsoft.com/office/drawing/2014/main" id="{AC24248C-C799-FD42-95ED-6020E467B73A}"/>
              </a:ext>
            </a:extLst>
          </p:cNvPr>
          <p:cNvSpPr txBox="1">
            <a:spLocks noChangeArrowheads="1"/>
          </p:cNvSpPr>
          <p:nvPr/>
        </p:nvSpPr>
        <p:spPr bwMode="auto">
          <a:xfrm>
            <a:off x="6240463" y="5445125"/>
            <a:ext cx="3384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4400"/>
              <a:t>上司・管理職</a:t>
            </a:r>
          </a:p>
        </p:txBody>
      </p:sp>
      <p:sp>
        <p:nvSpPr>
          <p:cNvPr id="8" name="等号否定 7">
            <a:extLst>
              <a:ext uri="{FF2B5EF4-FFF2-40B4-BE49-F238E27FC236}">
                <a16:creationId xmlns:a16="http://schemas.microsoft.com/office/drawing/2014/main" id="{084F76BF-CFF2-3547-A92E-C9E5C4EA023A}"/>
              </a:ext>
            </a:extLst>
          </p:cNvPr>
          <p:cNvSpPr/>
          <p:nvPr/>
        </p:nvSpPr>
        <p:spPr>
          <a:xfrm>
            <a:off x="5087938" y="5465763"/>
            <a:ext cx="1079500" cy="681037"/>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A37C5A71-90AE-5C48-A010-8173B1A4D794}"/>
              </a:ext>
            </a:extLst>
          </p:cNvPr>
          <p:cNvSpPr>
            <a:spLocks noGrp="1"/>
          </p:cNvSpPr>
          <p:nvPr>
            <p:ph type="title"/>
          </p:nvPr>
        </p:nvSpPr>
        <p:spPr/>
        <p:txBody>
          <a:bodyPr/>
          <a:lstStyle/>
          <a:p>
            <a:r>
              <a:rPr lang="ja-JP" altLang="en-US"/>
              <a:t>就業規則に見る第三原則</a:t>
            </a:r>
          </a:p>
        </p:txBody>
      </p:sp>
      <p:sp>
        <p:nvSpPr>
          <p:cNvPr id="45058" name="Rectangle 3">
            <a:extLst>
              <a:ext uri="{FF2B5EF4-FFF2-40B4-BE49-F238E27FC236}">
                <a16:creationId xmlns:a16="http://schemas.microsoft.com/office/drawing/2014/main" id="{E565730B-8644-0442-9695-F97200B9AD5D}"/>
              </a:ext>
            </a:extLst>
          </p:cNvPr>
          <p:cNvSpPr>
            <a:spLocks noGrp="1"/>
          </p:cNvSpPr>
          <p:nvPr>
            <p:ph type="body" idx="1"/>
          </p:nvPr>
        </p:nvSpPr>
        <p:spPr/>
        <p:txBody>
          <a:bodyPr/>
          <a:lstStyle/>
          <a:p>
            <a:pPr marL="0" indent="0">
              <a:buFont typeface="Arial" panose="020B0604020202020204" pitchFamily="34" charset="0"/>
              <a:buNone/>
            </a:pP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r>
              <a:rPr lang="ja-JP" altLang="en-US"/>
              <a:t>→一言でいえば、安易な「不完全労務の受領」は避ける（メンタル対応として異動や軽減勤務は行わない）</a:t>
            </a:r>
            <a:endParaRPr lang="en-US" altLang="ja-JP"/>
          </a:p>
        </p:txBody>
      </p:sp>
      <p:sp>
        <p:nvSpPr>
          <p:cNvPr id="45059" name="スライド番号プレースホルダー 2">
            <a:extLst>
              <a:ext uri="{FF2B5EF4-FFF2-40B4-BE49-F238E27FC236}">
                <a16:creationId xmlns:a16="http://schemas.microsoft.com/office/drawing/2014/main" id="{AA234475-FF24-BD4E-B9F9-0AD8BFDBE5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480F7C9-E0A6-A448-A1CF-72834AB2ABEB}" type="slidenum">
              <a:rPr lang="ja-JP" altLang="en-US" sz="1200" smtClean="0"/>
              <a:pPr>
                <a:spcBef>
                  <a:spcPct val="0"/>
                </a:spcBef>
                <a:buFontTx/>
                <a:buNone/>
              </a:pPr>
              <a:t>17</a:t>
            </a:fld>
            <a:endParaRPr lang="ja-JP" altLang="en-US" sz="1200"/>
          </a:p>
        </p:txBody>
      </p:sp>
      <p:sp>
        <p:nvSpPr>
          <p:cNvPr id="6" name="正方形/長方形 5">
            <a:extLst>
              <a:ext uri="{FF2B5EF4-FFF2-40B4-BE49-F238E27FC236}">
                <a16:creationId xmlns:a16="http://schemas.microsoft.com/office/drawing/2014/main" id="{69DDD51C-D356-D74E-BE26-00EF6DB5CC35}"/>
              </a:ext>
            </a:extLst>
          </p:cNvPr>
          <p:cNvSpPr/>
          <p:nvPr/>
        </p:nvSpPr>
        <p:spPr>
          <a:xfrm>
            <a:off x="609600" y="1600200"/>
            <a:ext cx="11034713" cy="29083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defRPr/>
            </a:pPr>
            <a:r>
              <a:rPr lang="ja-JP" altLang="en-US" sz="3200" dirty="0">
                <a:solidFill>
                  <a:prstClr val="black"/>
                </a:solidFill>
              </a:rPr>
              <a:t>就業規則該当箇所（異動・勤務時間）</a:t>
            </a:r>
            <a:endParaRPr lang="en-US" altLang="ja-JP" sz="3200" dirty="0">
              <a:solidFill>
                <a:prstClr val="black"/>
              </a:solidFill>
            </a:endParaRPr>
          </a:p>
          <a:p>
            <a:pPr>
              <a:spcBef>
                <a:spcPct val="20000"/>
              </a:spcBef>
              <a:defRPr/>
            </a:pPr>
            <a:r>
              <a:rPr lang="ja-JP" altLang="en-US" sz="3200" dirty="0">
                <a:solidFill>
                  <a:prstClr val="black"/>
                </a:solidFill>
              </a:rPr>
              <a:t>・業務上の都合により社員を転勤または配転させることがある。</a:t>
            </a:r>
            <a:endParaRPr lang="en-US" altLang="ja-JP" sz="3200" dirty="0">
              <a:solidFill>
                <a:prstClr val="black"/>
              </a:solidFill>
            </a:endParaRPr>
          </a:p>
          <a:p>
            <a:pPr>
              <a:spcBef>
                <a:spcPct val="20000"/>
              </a:spcBef>
              <a:defRPr/>
            </a:pPr>
            <a:r>
              <a:rPr lang="ja-JP" altLang="en-US" sz="3200" dirty="0">
                <a:solidFill>
                  <a:prstClr val="black"/>
                </a:solidFill>
              </a:rPr>
              <a:t>　社員は正当な理由なくこれを拒むことはできない。</a:t>
            </a:r>
            <a:endParaRPr lang="en-US" altLang="ja-JP" sz="3200" dirty="0">
              <a:solidFill>
                <a:prstClr val="black"/>
              </a:solidFill>
            </a:endParaRPr>
          </a:p>
          <a:p>
            <a:pPr>
              <a:spcBef>
                <a:spcPct val="20000"/>
              </a:spcBef>
              <a:defRPr/>
            </a:pPr>
            <a:r>
              <a:rPr lang="ja-JP" altLang="en-US" sz="3200" dirty="0">
                <a:solidFill>
                  <a:prstClr val="black"/>
                </a:solidFill>
              </a:rPr>
              <a:t>・勤務時間は、午前８時３０分から午後０時まで、午後０時４５分から午後５時１５分までとする。</a:t>
            </a:r>
            <a:endParaRPr lang="en-US" altLang="ja-JP" sz="32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タイトル 1">
            <a:extLst>
              <a:ext uri="{FF2B5EF4-FFF2-40B4-BE49-F238E27FC236}">
                <a16:creationId xmlns:a16="http://schemas.microsoft.com/office/drawing/2014/main" id="{9AF3B292-DFCB-FF4E-BEFF-7EA466DE4486}"/>
              </a:ext>
            </a:extLst>
          </p:cNvPr>
          <p:cNvSpPr>
            <a:spLocks noGrp="1"/>
          </p:cNvSpPr>
          <p:nvPr>
            <p:ph type="title"/>
          </p:nvPr>
        </p:nvSpPr>
        <p:spPr/>
        <p:txBody>
          <a:bodyPr/>
          <a:lstStyle/>
          <a:p>
            <a:pPr eaLnBrk="1" hangingPunct="1"/>
            <a:r>
              <a:rPr lang="ja-JP" altLang="en-US"/>
              <a:t>対応のエッセンスは</a:t>
            </a:r>
          </a:p>
        </p:txBody>
      </p:sp>
      <p:sp>
        <p:nvSpPr>
          <p:cNvPr id="15363" name="コンテンツ プレースホルダ 2">
            <a:extLst>
              <a:ext uri="{FF2B5EF4-FFF2-40B4-BE49-F238E27FC236}">
                <a16:creationId xmlns:a16="http://schemas.microsoft.com/office/drawing/2014/main" id="{6E4039FD-C6D2-DB45-827F-1E74A339532F}"/>
              </a:ext>
            </a:extLst>
          </p:cNvPr>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None/>
              <a:defRPr/>
            </a:pPr>
            <a:r>
              <a:rPr lang="ja-JP" altLang="en-US" dirty="0"/>
              <a:t>・大原則（</a:t>
            </a:r>
            <a:r>
              <a:rPr lang="en-US" altLang="ja-JP" dirty="0"/>
              <a:t>p28</a:t>
            </a:r>
            <a:r>
              <a:rPr lang="ja-JP" altLang="en-US" dirty="0"/>
              <a:t>）・三原則（</a:t>
            </a:r>
            <a:r>
              <a:rPr lang="en-US" altLang="ja-JP" dirty="0"/>
              <a:t>p29</a:t>
            </a:r>
            <a:r>
              <a:rPr lang="ja-JP" altLang="en-US" dirty="0"/>
              <a:t>）に沿った対応</a:t>
            </a:r>
            <a:endParaRPr lang="en-US" altLang="ja-JP" dirty="0"/>
          </a:p>
          <a:p>
            <a:pPr eaLnBrk="1" fontAlgn="auto" hangingPunct="1">
              <a:spcAft>
                <a:spcPts val="0"/>
              </a:spcAft>
              <a:buFont typeface="Arial" panose="020B0604020202020204" pitchFamily="34" charset="0"/>
              <a:buNone/>
              <a:defRPr/>
            </a:pPr>
            <a:endParaRPr lang="en-US" altLang="ja-JP" dirty="0"/>
          </a:p>
          <a:p>
            <a:pPr eaLnBrk="1" fontAlgn="auto" hangingPunct="1">
              <a:spcAft>
                <a:spcPts val="0"/>
              </a:spcAft>
              <a:buFont typeface="Arial" panose="020B0604020202020204" pitchFamily="34" charset="0"/>
              <a:buNone/>
              <a:defRPr/>
            </a:pPr>
            <a:r>
              <a:rPr lang="ja-JP" altLang="en-US" dirty="0"/>
              <a:t>・関係者が役割をきちんと遂行すること（</a:t>
            </a:r>
            <a:r>
              <a:rPr lang="en-US" altLang="ja-JP" dirty="0"/>
              <a:t>p80</a:t>
            </a:r>
            <a:r>
              <a:rPr lang="ja-JP" altLang="en-US" dirty="0"/>
              <a:t>）</a:t>
            </a:r>
            <a:endParaRPr lang="en-US" altLang="ja-JP" dirty="0"/>
          </a:p>
          <a:p>
            <a:pPr eaLnBrk="1" fontAlgn="auto" hangingPunct="1">
              <a:spcAft>
                <a:spcPts val="0"/>
              </a:spcAft>
              <a:buFont typeface="Arial" panose="020B0604020202020204" pitchFamily="34" charset="0"/>
              <a:buNone/>
              <a:defRPr/>
            </a:pPr>
            <a:r>
              <a:rPr lang="ja-JP" altLang="en-US" dirty="0"/>
              <a:t>　（本人・家族・主治医・上司・人事・産業医）</a:t>
            </a:r>
            <a:endParaRPr lang="en-US" altLang="ja-JP" dirty="0"/>
          </a:p>
          <a:p>
            <a:pPr eaLnBrk="1" fontAlgn="auto" hangingPunct="1">
              <a:spcAft>
                <a:spcPts val="0"/>
              </a:spcAft>
              <a:buFont typeface="Arial" panose="020B0604020202020204" pitchFamily="34" charset="0"/>
              <a:buNone/>
              <a:defRPr/>
            </a:pPr>
            <a:endParaRPr lang="en-US" altLang="ja-JP" dirty="0"/>
          </a:p>
          <a:p>
            <a:pPr eaLnBrk="1" fontAlgn="auto" hangingPunct="1">
              <a:spcAft>
                <a:spcPts val="0"/>
              </a:spcAft>
              <a:buFont typeface="Arial" panose="020B0604020202020204" pitchFamily="34" charset="0"/>
              <a:buNone/>
              <a:defRPr/>
            </a:pPr>
            <a:r>
              <a:rPr lang="ja-JP" altLang="en-US" dirty="0"/>
              <a:t>・不完全労務提供の取り扱い（</a:t>
            </a:r>
            <a:r>
              <a:rPr lang="en-US" altLang="ja-JP" dirty="0"/>
              <a:t>p33</a:t>
            </a:r>
            <a:r>
              <a:rPr lang="ja-JP" altLang="en-US" dirty="0"/>
              <a:t>）</a:t>
            </a:r>
            <a:endParaRPr lang="en-US" altLang="ja-JP" dirty="0"/>
          </a:p>
          <a:p>
            <a:pPr eaLnBrk="1" fontAlgn="auto" hangingPunct="1">
              <a:spcAft>
                <a:spcPts val="0"/>
              </a:spcAft>
              <a:buFont typeface="Arial" panose="020B0604020202020204" pitchFamily="34" charset="0"/>
              <a:buNone/>
              <a:defRPr/>
            </a:pPr>
            <a:endParaRPr lang="en-US" altLang="ja-JP" dirty="0"/>
          </a:p>
          <a:p>
            <a:pPr eaLnBrk="1" fontAlgn="auto" hangingPunct="1">
              <a:spcAft>
                <a:spcPts val="0"/>
              </a:spcAft>
              <a:buFont typeface="Arial" panose="020B0604020202020204" pitchFamily="34" charset="0"/>
              <a:buNone/>
              <a:defRPr/>
            </a:pPr>
            <a:r>
              <a:rPr lang="ja-JP" altLang="en-US" sz="2400" dirty="0"/>
              <a:t>*「健康管理は社員自身にやらせなさい」参照</a:t>
            </a:r>
            <a:endParaRPr lang="en-US" altLang="ja-JP" sz="2400" dirty="0"/>
          </a:p>
        </p:txBody>
      </p:sp>
      <p:pic>
        <p:nvPicPr>
          <p:cNvPr id="47107" name="Picture 2" descr="C:\Users\Soshi\Documents\My Dropbox\0_Work\0-2_Work\working\健康管理単行本\book_kenkokanri_img.png">
            <a:extLst>
              <a:ext uri="{FF2B5EF4-FFF2-40B4-BE49-F238E27FC236}">
                <a16:creationId xmlns:a16="http://schemas.microsoft.com/office/drawing/2014/main" id="{08BE7003-C72E-4B41-9626-D326DF6BA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2488" y="3789363"/>
            <a:ext cx="187166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a:extLst>
              <a:ext uri="{FF2B5EF4-FFF2-40B4-BE49-F238E27FC236}">
                <a16:creationId xmlns:a16="http://schemas.microsoft.com/office/drawing/2014/main" id="{0D6053EB-0DB2-9844-87AA-D3BC6AEEECD9}"/>
              </a:ext>
            </a:extLst>
          </p:cNvPr>
          <p:cNvSpPr/>
          <p:nvPr/>
        </p:nvSpPr>
        <p:spPr>
          <a:xfrm>
            <a:off x="588963" y="4221163"/>
            <a:ext cx="6213475" cy="647700"/>
          </a:xfrm>
          <a:prstGeom prst="round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7109" name="スライド番号プレースホルダー 2">
            <a:extLst>
              <a:ext uri="{FF2B5EF4-FFF2-40B4-BE49-F238E27FC236}">
                <a16:creationId xmlns:a16="http://schemas.microsoft.com/office/drawing/2014/main" id="{D502A8E5-B67D-5B42-B9F3-506833A8946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6A94516-3761-6840-9D1C-861D39D16171}" type="slidenum">
              <a:rPr lang="ja-JP" altLang="en-US" sz="1200" smtClean="0">
                <a:solidFill>
                  <a:srgbClr val="898989"/>
                </a:solidFill>
              </a:rPr>
              <a:pPr>
                <a:spcBef>
                  <a:spcPct val="0"/>
                </a:spcBef>
                <a:buFontTx/>
                <a:buNone/>
              </a:pPr>
              <a:t>18</a:t>
            </a:fld>
            <a:endParaRPr lang="ja-JP"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タイトル 1">
            <a:extLst>
              <a:ext uri="{FF2B5EF4-FFF2-40B4-BE49-F238E27FC236}">
                <a16:creationId xmlns:a16="http://schemas.microsoft.com/office/drawing/2014/main" id="{18E22183-E1A5-C043-B141-FE88ECF69B2B}"/>
              </a:ext>
            </a:extLst>
          </p:cNvPr>
          <p:cNvSpPr>
            <a:spLocks noGrp="1"/>
          </p:cNvSpPr>
          <p:nvPr>
            <p:ph type="title"/>
          </p:nvPr>
        </p:nvSpPr>
        <p:spPr/>
        <p:txBody>
          <a:bodyPr/>
          <a:lstStyle/>
          <a:p>
            <a:pPr eaLnBrk="1" hangingPunct="1"/>
            <a:r>
              <a:rPr lang="ja-JP" altLang="en-US"/>
              <a:t>ある臨床医の言葉</a:t>
            </a:r>
          </a:p>
        </p:txBody>
      </p:sp>
      <p:sp>
        <p:nvSpPr>
          <p:cNvPr id="37891" name="コンテンツ プレースホルダ 2">
            <a:extLst>
              <a:ext uri="{FF2B5EF4-FFF2-40B4-BE49-F238E27FC236}">
                <a16:creationId xmlns:a16="http://schemas.microsoft.com/office/drawing/2014/main" id="{2818F2CF-7298-B641-A040-E74093B131B2}"/>
              </a:ext>
            </a:extLst>
          </p:cNvPr>
          <p:cNvSpPr>
            <a:spLocks noGrp="1"/>
          </p:cNvSpPr>
          <p:nvPr>
            <p:ph idx="1"/>
          </p:nvPr>
        </p:nvSpPr>
        <p:spPr/>
        <p:txBody>
          <a:bodyPr/>
          <a:lstStyle/>
          <a:p>
            <a:pPr marL="0" indent="0" eaLnBrk="1" hangingPunct="1">
              <a:buFont typeface="Arial" panose="020B0604020202020204" pitchFamily="34" charset="0"/>
              <a:buNone/>
              <a:defRPr/>
            </a:pPr>
            <a:r>
              <a:rPr lang="ja-JP" altLang="en-US" dirty="0"/>
              <a:t>精神科医としては、まだ復職は無理だと考えていても、本人の強い希望があれば、「失敗することも治療のうち」と考えて、復職可能との診断書を書くこともある。</a:t>
            </a:r>
            <a:endParaRPr lang="en-US" altLang="ja-JP" dirty="0"/>
          </a:p>
          <a:p>
            <a:pPr eaLnBrk="1" hangingPunct="1">
              <a:buFont typeface="Arial" panose="020B0604020202020204" pitchFamily="34" charset="0"/>
              <a:buNone/>
              <a:defRPr/>
            </a:pPr>
            <a:endParaRPr lang="en-US" altLang="ja-JP" dirty="0"/>
          </a:p>
          <a:p>
            <a:pPr eaLnBrk="1" hangingPunct="1">
              <a:buFont typeface="Arial" panose="020B0604020202020204" pitchFamily="34" charset="0"/>
              <a:buNone/>
              <a:defRPr/>
            </a:pPr>
            <a:endParaRPr lang="ja-JP" altLang="en-US" dirty="0"/>
          </a:p>
        </p:txBody>
      </p:sp>
      <p:sp>
        <p:nvSpPr>
          <p:cNvPr id="49155" name="スライド番号プレースホルダー 2">
            <a:extLst>
              <a:ext uri="{FF2B5EF4-FFF2-40B4-BE49-F238E27FC236}">
                <a16:creationId xmlns:a16="http://schemas.microsoft.com/office/drawing/2014/main" id="{1809D1B1-420E-FB4E-8A52-137EA5EA6A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2115142-0676-944C-9E83-BEF6A6DFCEFE}" type="slidenum">
              <a:rPr lang="ja-JP" altLang="en-US" sz="1200" smtClean="0">
                <a:solidFill>
                  <a:srgbClr val="898989"/>
                </a:solidFill>
              </a:rPr>
              <a:pPr>
                <a:spcBef>
                  <a:spcPct val="0"/>
                </a:spcBef>
                <a:buFontTx/>
                <a:buNone/>
              </a:pPr>
              <a:t>19</a:t>
            </a:fld>
            <a:endParaRPr lang="ja-JP"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a:extLst>
              <a:ext uri="{FF2B5EF4-FFF2-40B4-BE49-F238E27FC236}">
                <a16:creationId xmlns:a16="http://schemas.microsoft.com/office/drawing/2014/main" id="{EBB5A041-04B6-6344-8E41-CD7C28336070}"/>
              </a:ext>
            </a:extLst>
          </p:cNvPr>
          <p:cNvSpPr>
            <a:spLocks noGrp="1"/>
          </p:cNvSpPr>
          <p:nvPr>
            <p:ph type="title"/>
          </p:nvPr>
        </p:nvSpPr>
        <p:spPr/>
        <p:txBody>
          <a:bodyPr/>
          <a:lstStyle/>
          <a:p>
            <a:pPr eaLnBrk="1" hangingPunct="1"/>
            <a:r>
              <a:rPr lang="ja-JP" altLang="en-US"/>
              <a:t>従来の「優しい」対応の結末</a:t>
            </a:r>
          </a:p>
        </p:txBody>
      </p:sp>
      <p:cxnSp>
        <p:nvCxnSpPr>
          <p:cNvPr id="5" name="直線コネクタ 4">
            <a:extLst>
              <a:ext uri="{FF2B5EF4-FFF2-40B4-BE49-F238E27FC236}">
                <a16:creationId xmlns:a16="http://schemas.microsoft.com/office/drawing/2014/main" id="{1578A062-ED1B-DE49-BFD5-61523FE45FAD}"/>
              </a:ext>
            </a:extLst>
          </p:cNvPr>
          <p:cNvCxnSpPr/>
          <p:nvPr/>
        </p:nvCxnSpPr>
        <p:spPr>
          <a:xfrm flipV="1">
            <a:off x="2732088" y="3271838"/>
            <a:ext cx="5578475" cy="1587"/>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5BD9B35B-792E-754F-A421-D5F81380E5EF}"/>
              </a:ext>
            </a:extLst>
          </p:cNvPr>
          <p:cNvCxnSpPr/>
          <p:nvPr/>
        </p:nvCxnSpPr>
        <p:spPr>
          <a:xfrm flipV="1">
            <a:off x="2732088" y="2484438"/>
            <a:ext cx="5578475" cy="15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86430BA-EB38-8243-A6FC-B5F4E19B3AAE}"/>
              </a:ext>
            </a:extLst>
          </p:cNvPr>
          <p:cNvCxnSpPr/>
          <p:nvPr/>
        </p:nvCxnSpPr>
        <p:spPr>
          <a:xfrm flipV="1">
            <a:off x="2732088" y="4129088"/>
            <a:ext cx="5578475" cy="158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8A511A88-7B62-E745-A841-54280736EFD9}"/>
              </a:ext>
            </a:extLst>
          </p:cNvPr>
          <p:cNvCxnSpPr/>
          <p:nvPr/>
        </p:nvCxnSpPr>
        <p:spPr>
          <a:xfrm flipV="1">
            <a:off x="3062288" y="2468563"/>
            <a:ext cx="928687" cy="12858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3F95A020-7A9A-644E-89D1-197AAB99C72E}"/>
              </a:ext>
            </a:extLst>
          </p:cNvPr>
          <p:cNvCxnSpPr/>
          <p:nvPr/>
        </p:nvCxnSpPr>
        <p:spPr>
          <a:xfrm flipV="1">
            <a:off x="3062288" y="3540125"/>
            <a:ext cx="1071562" cy="214313"/>
          </a:xfrm>
          <a:prstGeom prst="straightConnector1">
            <a:avLst/>
          </a:prstGeom>
          <a:ln w="152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91ACB1A6-5E93-F840-9A4D-24DC6E8EB825}"/>
              </a:ext>
            </a:extLst>
          </p:cNvPr>
          <p:cNvCxnSpPr/>
          <p:nvPr/>
        </p:nvCxnSpPr>
        <p:spPr>
          <a:xfrm>
            <a:off x="3062288" y="3754438"/>
            <a:ext cx="928687" cy="857250"/>
          </a:xfrm>
          <a:prstGeom prst="straightConnector1">
            <a:avLst/>
          </a:prstGeom>
          <a:ln w="508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368" name="テキスト ボックス 45">
            <a:extLst>
              <a:ext uri="{FF2B5EF4-FFF2-40B4-BE49-F238E27FC236}">
                <a16:creationId xmlns:a16="http://schemas.microsoft.com/office/drawing/2014/main" id="{C5F48609-1DA2-5A47-934A-CFA24F5426A8}"/>
              </a:ext>
            </a:extLst>
          </p:cNvPr>
          <p:cNvSpPr txBox="1">
            <a:spLocks noChangeArrowheads="1"/>
          </p:cNvSpPr>
          <p:nvPr/>
        </p:nvSpPr>
        <p:spPr bwMode="auto">
          <a:xfrm>
            <a:off x="1965325" y="3090863"/>
            <a:ext cx="1258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t>B:100</a:t>
            </a:r>
            <a:endParaRPr lang="ja-JP" altLang="en-US" sz="1800"/>
          </a:p>
        </p:txBody>
      </p:sp>
      <p:cxnSp>
        <p:nvCxnSpPr>
          <p:cNvPr id="12" name="曲線コネクタ 11">
            <a:extLst>
              <a:ext uri="{FF2B5EF4-FFF2-40B4-BE49-F238E27FC236}">
                <a16:creationId xmlns:a16="http://schemas.microsoft.com/office/drawing/2014/main" id="{4F6BF0A4-113D-374B-9FF4-D39E58C2D270}"/>
              </a:ext>
            </a:extLst>
          </p:cNvPr>
          <p:cNvCxnSpPr>
            <a:cxnSpLocks/>
          </p:cNvCxnSpPr>
          <p:nvPr/>
        </p:nvCxnSpPr>
        <p:spPr>
          <a:xfrm>
            <a:off x="4167188" y="3565525"/>
            <a:ext cx="3857625" cy="635000"/>
          </a:xfrm>
          <a:prstGeom prst="curvedConnector3">
            <a:avLst>
              <a:gd name="adj1" fmla="val 50000"/>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曲線コネクタ 12">
            <a:extLst>
              <a:ext uri="{FF2B5EF4-FFF2-40B4-BE49-F238E27FC236}">
                <a16:creationId xmlns:a16="http://schemas.microsoft.com/office/drawing/2014/main" id="{4E767482-57F0-E44C-8F4F-779E811A7F2C}"/>
              </a:ext>
            </a:extLst>
          </p:cNvPr>
          <p:cNvCxnSpPr>
            <a:cxnSpLocks/>
          </p:cNvCxnSpPr>
          <p:nvPr/>
        </p:nvCxnSpPr>
        <p:spPr>
          <a:xfrm>
            <a:off x="4133850" y="3556000"/>
            <a:ext cx="3890963" cy="215900"/>
          </a:xfrm>
          <a:prstGeom prst="curvedConnector3">
            <a:avLst>
              <a:gd name="adj1" fmla="val 50000"/>
            </a:avLst>
          </a:prstGeom>
          <a:ln w="1016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371" name="テキスト ボックス 67">
            <a:extLst>
              <a:ext uri="{FF2B5EF4-FFF2-40B4-BE49-F238E27FC236}">
                <a16:creationId xmlns:a16="http://schemas.microsoft.com/office/drawing/2014/main" id="{3FFFF296-A85C-1342-9F27-E5AB3D061763}"/>
              </a:ext>
            </a:extLst>
          </p:cNvPr>
          <p:cNvSpPr txBox="1">
            <a:spLocks noChangeArrowheads="1"/>
          </p:cNvSpPr>
          <p:nvPr/>
        </p:nvSpPr>
        <p:spPr bwMode="auto">
          <a:xfrm>
            <a:off x="2016125" y="2271713"/>
            <a:ext cx="74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t>A</a:t>
            </a:r>
            <a:endParaRPr lang="ja-JP" altLang="en-US" sz="1800"/>
          </a:p>
        </p:txBody>
      </p:sp>
      <p:sp>
        <p:nvSpPr>
          <p:cNvPr id="15372" name="テキスト ボックス 69">
            <a:extLst>
              <a:ext uri="{FF2B5EF4-FFF2-40B4-BE49-F238E27FC236}">
                <a16:creationId xmlns:a16="http://schemas.microsoft.com/office/drawing/2014/main" id="{9BF7BB08-291A-8D4C-922B-DD1625AB1C84}"/>
              </a:ext>
            </a:extLst>
          </p:cNvPr>
          <p:cNvSpPr txBox="1">
            <a:spLocks noChangeArrowheads="1"/>
          </p:cNvSpPr>
          <p:nvPr/>
        </p:nvSpPr>
        <p:spPr bwMode="auto">
          <a:xfrm>
            <a:off x="2016125" y="3914775"/>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t>C</a:t>
            </a:r>
            <a:endParaRPr lang="ja-JP" altLang="en-US" sz="1800"/>
          </a:p>
        </p:txBody>
      </p:sp>
      <p:sp>
        <p:nvSpPr>
          <p:cNvPr id="16" name="下矢印吹き出し 15">
            <a:extLst>
              <a:ext uri="{FF2B5EF4-FFF2-40B4-BE49-F238E27FC236}">
                <a16:creationId xmlns:a16="http://schemas.microsoft.com/office/drawing/2014/main" id="{3C40AB0C-C007-034F-BA65-EAEDC07D162A}"/>
              </a:ext>
            </a:extLst>
          </p:cNvPr>
          <p:cNvSpPr/>
          <p:nvPr/>
        </p:nvSpPr>
        <p:spPr>
          <a:xfrm>
            <a:off x="5487988" y="2128838"/>
            <a:ext cx="1393825" cy="1285875"/>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050" dirty="0"/>
              <a:t>上司のメンタル配慮に着目した指導</a:t>
            </a:r>
          </a:p>
        </p:txBody>
      </p:sp>
      <p:sp>
        <p:nvSpPr>
          <p:cNvPr id="17" name="上矢印吹き出し 16">
            <a:extLst>
              <a:ext uri="{FF2B5EF4-FFF2-40B4-BE49-F238E27FC236}">
                <a16:creationId xmlns:a16="http://schemas.microsoft.com/office/drawing/2014/main" id="{97327601-0871-CD44-9996-1617FA98A436}"/>
              </a:ext>
            </a:extLst>
          </p:cNvPr>
          <p:cNvSpPr/>
          <p:nvPr/>
        </p:nvSpPr>
        <p:spPr>
          <a:xfrm>
            <a:off x="3073400" y="4913313"/>
            <a:ext cx="857250" cy="10001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t>同僚の支援</a:t>
            </a:r>
          </a:p>
        </p:txBody>
      </p:sp>
      <p:sp>
        <p:nvSpPr>
          <p:cNvPr id="18" name="線吹き出し 1 (枠付き) 17">
            <a:extLst>
              <a:ext uri="{FF2B5EF4-FFF2-40B4-BE49-F238E27FC236}">
                <a16:creationId xmlns:a16="http://schemas.microsoft.com/office/drawing/2014/main" id="{D5549A99-57B6-134B-845D-7A5085603C44}"/>
              </a:ext>
            </a:extLst>
          </p:cNvPr>
          <p:cNvSpPr/>
          <p:nvPr/>
        </p:nvSpPr>
        <p:spPr>
          <a:xfrm>
            <a:off x="8310563" y="4843463"/>
            <a:ext cx="1143000" cy="928687"/>
          </a:xfrm>
          <a:prstGeom prst="borderCallout1">
            <a:avLst>
              <a:gd name="adj1" fmla="val 18750"/>
              <a:gd name="adj2" fmla="val -8333"/>
              <a:gd name="adj3" fmla="val -68577"/>
              <a:gd name="adj4" fmla="val -60402"/>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dirty="0">
                <a:solidFill>
                  <a:srgbClr val="FF0000"/>
                </a:solidFill>
              </a:rPr>
              <a:t>休ませにくく、長期化しやすい</a:t>
            </a:r>
          </a:p>
        </p:txBody>
      </p:sp>
      <p:sp>
        <p:nvSpPr>
          <p:cNvPr id="19" name="スマイル 18">
            <a:extLst>
              <a:ext uri="{FF2B5EF4-FFF2-40B4-BE49-F238E27FC236}">
                <a16:creationId xmlns:a16="http://schemas.microsoft.com/office/drawing/2014/main" id="{35B79CF1-8E3D-2640-BAF1-9362A35EA72F}"/>
              </a:ext>
            </a:extLst>
          </p:cNvPr>
          <p:cNvSpPr/>
          <p:nvPr/>
        </p:nvSpPr>
        <p:spPr>
          <a:xfrm>
            <a:off x="8024813" y="3414713"/>
            <a:ext cx="571500" cy="571500"/>
          </a:xfrm>
          <a:prstGeom prst="smileyFac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 name="円形吹き出し 19">
            <a:extLst>
              <a:ext uri="{FF2B5EF4-FFF2-40B4-BE49-F238E27FC236}">
                <a16:creationId xmlns:a16="http://schemas.microsoft.com/office/drawing/2014/main" id="{8398E8EC-9FDA-1E40-8155-EDF7E0D5F267}"/>
              </a:ext>
            </a:extLst>
          </p:cNvPr>
          <p:cNvSpPr/>
          <p:nvPr/>
        </p:nvSpPr>
        <p:spPr>
          <a:xfrm>
            <a:off x="8239125" y="1771650"/>
            <a:ext cx="1571625" cy="714375"/>
          </a:xfrm>
          <a:prstGeom prst="wedgeEllipseCallout">
            <a:avLst>
              <a:gd name="adj1" fmla="val -27520"/>
              <a:gd name="adj2" fmla="val 236109"/>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t>周囲の配慮が足りないから！</a:t>
            </a:r>
          </a:p>
        </p:txBody>
      </p:sp>
      <p:sp>
        <p:nvSpPr>
          <p:cNvPr id="21" name="上矢印吹き出し 20">
            <a:extLst>
              <a:ext uri="{FF2B5EF4-FFF2-40B4-BE49-F238E27FC236}">
                <a16:creationId xmlns:a16="http://schemas.microsoft.com/office/drawing/2014/main" id="{7F4BDEF7-A492-D943-B0C1-FF5AD73F85B0}"/>
              </a:ext>
            </a:extLst>
          </p:cNvPr>
          <p:cNvSpPr/>
          <p:nvPr/>
        </p:nvSpPr>
        <p:spPr>
          <a:xfrm>
            <a:off x="5649913" y="5013325"/>
            <a:ext cx="857250" cy="1000125"/>
          </a:xfrm>
          <a:prstGeom prst="up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t>同僚の支援</a:t>
            </a:r>
          </a:p>
        </p:txBody>
      </p:sp>
      <p:sp>
        <p:nvSpPr>
          <p:cNvPr id="22" name="爆発 2 21">
            <a:extLst>
              <a:ext uri="{FF2B5EF4-FFF2-40B4-BE49-F238E27FC236}">
                <a16:creationId xmlns:a16="http://schemas.microsoft.com/office/drawing/2014/main" id="{43DEAC37-CA94-CB4E-B215-397CFB9C5F0B}"/>
              </a:ext>
            </a:extLst>
          </p:cNvPr>
          <p:cNvSpPr/>
          <p:nvPr/>
        </p:nvSpPr>
        <p:spPr>
          <a:xfrm>
            <a:off x="6597650" y="4779963"/>
            <a:ext cx="1428750" cy="557212"/>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000" dirty="0"/>
              <a:t>同僚の不満</a:t>
            </a:r>
          </a:p>
        </p:txBody>
      </p:sp>
      <p:sp>
        <p:nvSpPr>
          <p:cNvPr id="3" name="テキスト ボックス 2">
            <a:extLst>
              <a:ext uri="{FF2B5EF4-FFF2-40B4-BE49-F238E27FC236}">
                <a16:creationId xmlns:a16="http://schemas.microsoft.com/office/drawing/2014/main" id="{F67DD20E-AB3E-F348-8FA0-1EBB3B2811D3}"/>
              </a:ext>
            </a:extLst>
          </p:cNvPr>
          <p:cNvSpPr txBox="1">
            <a:spLocks noChangeArrowheads="1"/>
          </p:cNvSpPr>
          <p:nvPr/>
        </p:nvSpPr>
        <p:spPr bwMode="auto">
          <a:xfrm>
            <a:off x="2576513" y="2641600"/>
            <a:ext cx="1008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latin typeface="ＭＳ ゴシック" panose="020B0609070205080204" pitchFamily="49" charset="-128"/>
                <a:ea typeface="ＭＳ ゴシック" panose="020B0609070205080204" pitchFamily="49" charset="-128"/>
              </a:rPr>
              <a:t>5%</a:t>
            </a:r>
            <a:r>
              <a:rPr lang="ja-JP" altLang="en-US" sz="1800">
                <a:latin typeface="ＭＳ ゴシック" panose="020B0609070205080204" pitchFamily="49" charset="-128"/>
                <a:ea typeface="ＭＳ ゴシック" panose="020B0609070205080204" pitchFamily="49" charset="-128"/>
              </a:rPr>
              <a:t>未満</a:t>
            </a:r>
            <a:endParaRPr lang="ja-JP" altLang="en-US" sz="1800">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BD4DEA27-80D5-B241-AAF3-3774A12483B2}"/>
              </a:ext>
            </a:extLst>
          </p:cNvPr>
          <p:cNvSpPr txBox="1">
            <a:spLocks noChangeArrowheads="1"/>
          </p:cNvSpPr>
          <p:nvPr/>
        </p:nvSpPr>
        <p:spPr bwMode="auto">
          <a:xfrm>
            <a:off x="2881313" y="4243388"/>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t>15%</a:t>
            </a:r>
            <a:endParaRPr lang="ja-JP" altLang="en-US" sz="1800"/>
          </a:p>
        </p:txBody>
      </p:sp>
      <p:sp>
        <p:nvSpPr>
          <p:cNvPr id="11" name="テキスト ボックス 10">
            <a:extLst>
              <a:ext uri="{FF2B5EF4-FFF2-40B4-BE49-F238E27FC236}">
                <a16:creationId xmlns:a16="http://schemas.microsoft.com/office/drawing/2014/main" id="{913D7DE1-CBC4-2F45-98FC-16EBCE6A942A}"/>
              </a:ext>
            </a:extLst>
          </p:cNvPr>
          <p:cNvSpPr txBox="1">
            <a:spLocks noChangeArrowheads="1"/>
          </p:cNvSpPr>
          <p:nvPr/>
        </p:nvSpPr>
        <p:spPr bwMode="auto">
          <a:xfrm>
            <a:off x="9271000" y="3316288"/>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latin typeface="ＭＳ ゴシック" panose="020B0609070205080204" pitchFamily="49" charset="-128"/>
                <a:ea typeface="ＭＳ ゴシック" panose="020B0609070205080204" pitchFamily="49" charset="-128"/>
              </a:rPr>
              <a:t>60</a:t>
            </a:r>
            <a:r>
              <a:rPr lang="ja-JP" altLang="en-US" sz="1800">
                <a:latin typeface="ＭＳ ゴシック" panose="020B0609070205080204" pitchFamily="49" charset="-128"/>
                <a:ea typeface="ＭＳ ゴシック" panose="020B0609070205080204" pitchFamily="49" charset="-128"/>
              </a:rPr>
              <a:t>人</a:t>
            </a:r>
            <a:endParaRPr lang="ja-JP" altLang="en-US" sz="1800">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F1B601B7-3A25-C54E-8B75-2DCB9F6686E9}"/>
              </a:ext>
            </a:extLst>
          </p:cNvPr>
          <p:cNvSpPr txBox="1">
            <a:spLocks noChangeArrowheads="1"/>
          </p:cNvSpPr>
          <p:nvPr/>
        </p:nvSpPr>
        <p:spPr bwMode="auto">
          <a:xfrm>
            <a:off x="9280525" y="42672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latin typeface="ＭＳ ゴシック" panose="020B0609070205080204" pitchFamily="49" charset="-128"/>
                <a:ea typeface="ＭＳ ゴシック" panose="020B0609070205080204" pitchFamily="49" charset="-128"/>
              </a:rPr>
              <a:t>35</a:t>
            </a:r>
            <a:r>
              <a:rPr lang="ja-JP" altLang="en-US" sz="1800">
                <a:latin typeface="ＭＳ ゴシック" panose="020B0609070205080204" pitchFamily="49" charset="-128"/>
                <a:ea typeface="ＭＳ ゴシック" panose="020B0609070205080204" pitchFamily="49" charset="-128"/>
              </a:rPr>
              <a:t>人</a:t>
            </a:r>
            <a:endParaRPr lang="en-US" altLang="ja-JP" sz="1800">
              <a:latin typeface="ＭＳ ゴシック" panose="020B0609070205080204" pitchFamily="49" charset="-128"/>
              <a:ea typeface="ＭＳ ゴシック" panose="020B0609070205080204" pitchFamily="49" charset="-128"/>
            </a:endParaRPr>
          </a:p>
        </p:txBody>
      </p:sp>
      <p:sp>
        <p:nvSpPr>
          <p:cNvPr id="15" name="円/楕円 14">
            <a:extLst>
              <a:ext uri="{FF2B5EF4-FFF2-40B4-BE49-F238E27FC236}">
                <a16:creationId xmlns:a16="http://schemas.microsoft.com/office/drawing/2014/main" id="{B4EC5EB7-19AC-2D4C-8460-E1BCCF889E36}"/>
              </a:ext>
            </a:extLst>
          </p:cNvPr>
          <p:cNvSpPr/>
          <p:nvPr/>
        </p:nvSpPr>
        <p:spPr>
          <a:xfrm>
            <a:off x="2794000" y="3648075"/>
            <a:ext cx="246063" cy="212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9" name="テキスト ボックス 28">
            <a:extLst>
              <a:ext uri="{FF2B5EF4-FFF2-40B4-BE49-F238E27FC236}">
                <a16:creationId xmlns:a16="http://schemas.microsoft.com/office/drawing/2014/main" id="{F27B8A1F-E394-E742-8E0D-7153DEF79F74}"/>
              </a:ext>
            </a:extLst>
          </p:cNvPr>
          <p:cNvSpPr txBox="1">
            <a:spLocks noChangeArrowheads="1"/>
          </p:cNvSpPr>
          <p:nvPr/>
        </p:nvSpPr>
        <p:spPr bwMode="auto">
          <a:xfrm>
            <a:off x="9191625" y="2565400"/>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latin typeface="ＭＳ ゴシック" panose="020B0609070205080204" pitchFamily="49" charset="-128"/>
                <a:ea typeface="ＭＳ ゴシック" panose="020B0609070205080204" pitchFamily="49" charset="-128"/>
              </a:rPr>
              <a:t>5</a:t>
            </a:r>
            <a:r>
              <a:rPr lang="ja-JP" altLang="en-US" sz="1800">
                <a:latin typeface="ＭＳ ゴシック" panose="020B0609070205080204" pitchFamily="49" charset="-128"/>
                <a:ea typeface="ＭＳ ゴシック" panose="020B0609070205080204" pitchFamily="49" charset="-128"/>
              </a:rPr>
              <a:t>人未満</a:t>
            </a:r>
            <a:endParaRPr lang="ja-JP" altLang="en-US" sz="1800">
              <a:ea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33F808C2-178E-264B-BF66-246CB4316A81}"/>
              </a:ext>
            </a:extLst>
          </p:cNvPr>
          <p:cNvSpPr txBox="1">
            <a:spLocks noChangeArrowheads="1"/>
          </p:cNvSpPr>
          <p:nvPr/>
        </p:nvSpPr>
        <p:spPr bwMode="auto">
          <a:xfrm>
            <a:off x="3248025" y="3503613"/>
            <a:ext cx="671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t>80%</a:t>
            </a:r>
            <a:endParaRPr lang="ja-JP" altLang="en-US" sz="1800"/>
          </a:p>
        </p:txBody>
      </p:sp>
      <p:sp>
        <p:nvSpPr>
          <p:cNvPr id="2" name="角丸四角形 1">
            <a:extLst>
              <a:ext uri="{FF2B5EF4-FFF2-40B4-BE49-F238E27FC236}">
                <a16:creationId xmlns:a16="http://schemas.microsoft.com/office/drawing/2014/main" id="{61F27C01-FDCD-3141-A5B4-74166CEE71FF}"/>
              </a:ext>
            </a:extLst>
          </p:cNvPr>
          <p:cNvSpPr>
            <a:spLocks noChangeArrowheads="1"/>
          </p:cNvSpPr>
          <p:nvPr/>
        </p:nvSpPr>
        <p:spPr bwMode="auto">
          <a:xfrm>
            <a:off x="9120188" y="2492375"/>
            <a:ext cx="1008062" cy="2376488"/>
          </a:xfrm>
          <a:prstGeom prst="roundRect">
            <a:avLst>
              <a:gd name="adj" fmla="val 16667"/>
            </a:avLst>
          </a:prstGeom>
          <a:noFill/>
          <a:ln w="50800">
            <a:solidFill>
              <a:srgbClr val="FF0000"/>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ja-JP" altLang="en-US">
              <a:solidFill>
                <a:schemeClr val="lt1"/>
              </a:solidFill>
              <a:latin typeface="+mn-lt"/>
              <a:ea typeface="+mn-ea"/>
            </a:endParaRPr>
          </a:p>
        </p:txBody>
      </p:sp>
      <p:sp>
        <p:nvSpPr>
          <p:cNvPr id="31" name="角丸四角形 30">
            <a:extLst>
              <a:ext uri="{FF2B5EF4-FFF2-40B4-BE49-F238E27FC236}">
                <a16:creationId xmlns:a16="http://schemas.microsoft.com/office/drawing/2014/main" id="{12374001-ED63-6F4D-9869-E8EE7F4D69B9}"/>
              </a:ext>
            </a:extLst>
          </p:cNvPr>
          <p:cNvSpPr>
            <a:spLocks noChangeArrowheads="1"/>
          </p:cNvSpPr>
          <p:nvPr/>
        </p:nvSpPr>
        <p:spPr bwMode="auto">
          <a:xfrm>
            <a:off x="2892425" y="3916363"/>
            <a:ext cx="1157288" cy="863600"/>
          </a:xfrm>
          <a:prstGeom prst="roundRect">
            <a:avLst>
              <a:gd name="adj" fmla="val 16667"/>
            </a:avLst>
          </a:prstGeom>
          <a:noFill/>
          <a:ln w="50800">
            <a:solidFill>
              <a:srgbClr val="FF0000"/>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ja-JP" altLang="en-US">
              <a:solidFill>
                <a:schemeClr val="lt1"/>
              </a:solidFill>
              <a:latin typeface="+mn-lt"/>
              <a:ea typeface="+mn-ea"/>
            </a:endParaRPr>
          </a:p>
        </p:txBody>
      </p:sp>
      <p:sp>
        <p:nvSpPr>
          <p:cNvPr id="32" name="角丸四角形 31">
            <a:extLst>
              <a:ext uri="{FF2B5EF4-FFF2-40B4-BE49-F238E27FC236}">
                <a16:creationId xmlns:a16="http://schemas.microsoft.com/office/drawing/2014/main" id="{4E670C85-153C-CD49-9266-815769C98DE2}"/>
              </a:ext>
            </a:extLst>
          </p:cNvPr>
          <p:cNvSpPr>
            <a:spLocks noChangeArrowheads="1"/>
          </p:cNvSpPr>
          <p:nvPr/>
        </p:nvSpPr>
        <p:spPr bwMode="auto">
          <a:xfrm>
            <a:off x="6673850" y="4557713"/>
            <a:ext cx="1225550" cy="1008062"/>
          </a:xfrm>
          <a:prstGeom prst="roundRect">
            <a:avLst>
              <a:gd name="adj" fmla="val 16667"/>
            </a:avLst>
          </a:prstGeom>
          <a:noFill/>
          <a:ln w="50800">
            <a:solidFill>
              <a:srgbClr val="FF0000"/>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ja-JP" altLang="en-US">
              <a:solidFill>
                <a:schemeClr val="lt1"/>
              </a:solidFill>
              <a:latin typeface="+mn-lt"/>
              <a:ea typeface="+mn-ea"/>
            </a:endParaRPr>
          </a:p>
        </p:txBody>
      </p:sp>
      <p:sp>
        <p:nvSpPr>
          <p:cNvPr id="33" name="角丸四角形 32">
            <a:extLst>
              <a:ext uri="{FF2B5EF4-FFF2-40B4-BE49-F238E27FC236}">
                <a16:creationId xmlns:a16="http://schemas.microsoft.com/office/drawing/2014/main" id="{00068CCC-B044-5643-B6E6-2C7B060AA2CA}"/>
              </a:ext>
            </a:extLst>
          </p:cNvPr>
          <p:cNvSpPr>
            <a:spLocks noChangeArrowheads="1"/>
          </p:cNvSpPr>
          <p:nvPr/>
        </p:nvSpPr>
        <p:spPr bwMode="auto">
          <a:xfrm>
            <a:off x="7896225" y="1484313"/>
            <a:ext cx="2160588" cy="1008062"/>
          </a:xfrm>
          <a:prstGeom prst="roundRect">
            <a:avLst>
              <a:gd name="adj" fmla="val 16667"/>
            </a:avLst>
          </a:prstGeom>
          <a:noFill/>
          <a:ln w="50800">
            <a:solidFill>
              <a:srgbClr val="FF0000"/>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ja-JP" altLang="en-US">
              <a:solidFill>
                <a:schemeClr val="lt1"/>
              </a:solidFill>
              <a:latin typeface="+mn-lt"/>
              <a:ea typeface="+mn-ea"/>
            </a:endParaRPr>
          </a:p>
        </p:txBody>
      </p:sp>
      <p:cxnSp>
        <p:nvCxnSpPr>
          <p:cNvPr id="34" name="直線コネクタ 33">
            <a:extLst>
              <a:ext uri="{FF2B5EF4-FFF2-40B4-BE49-F238E27FC236}">
                <a16:creationId xmlns:a16="http://schemas.microsoft.com/office/drawing/2014/main" id="{9F367C88-FDF0-5942-96FE-25268228BCDF}"/>
              </a:ext>
            </a:extLst>
          </p:cNvPr>
          <p:cNvCxnSpPr/>
          <p:nvPr/>
        </p:nvCxnSpPr>
        <p:spPr>
          <a:xfrm flipV="1">
            <a:off x="9009063" y="3263900"/>
            <a:ext cx="1217612" cy="635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5392" name="スライド番号プレースホルダー 23">
            <a:extLst>
              <a:ext uri="{FF2B5EF4-FFF2-40B4-BE49-F238E27FC236}">
                <a16:creationId xmlns:a16="http://schemas.microsoft.com/office/drawing/2014/main" id="{6C2152AD-1969-CB45-A4F4-FBE58C8D17A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16CBC41-D008-2A4C-9BDF-D0D693A2C58A}" type="slidenum">
              <a:rPr lang="ja-JP" altLang="en-US" sz="1200" smtClean="0">
                <a:solidFill>
                  <a:srgbClr val="898989"/>
                </a:solidFill>
              </a:rPr>
              <a:pPr>
                <a:spcBef>
                  <a:spcPct val="0"/>
                </a:spcBef>
                <a:buFontTx/>
                <a:buNone/>
              </a:pPr>
              <a:t>2</a:t>
            </a:fld>
            <a:endParaRPr lang="ja-JP"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inVertical)">
                                      <p:cBhvr>
                                        <p:cTn id="77" dur="500"/>
                                        <p:tgtEl>
                                          <p:spTgt spid="2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barn(inVertical)">
                                      <p:cBhvr>
                                        <p:cTn id="85" dur="500"/>
                                        <p:tgtEl>
                                          <p:spTgt spid="11"/>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barn(inVertical)">
                                      <p:cBhvr>
                                        <p:cTn id="88" dur="500"/>
                                        <p:tgtEl>
                                          <p:spTgt spid="1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barn(inVertical)">
                                      <p:cBhvr>
                                        <p:cTn id="93" dur="500"/>
                                        <p:tgtEl>
                                          <p:spTgt spid="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barn(inVertical)">
                                      <p:cBhvr>
                                        <p:cTn id="98" dur="500"/>
                                        <p:tgtEl>
                                          <p:spTgt spid="3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arn(inVertical)">
                                      <p:cBhvr>
                                        <p:cTn id="103" dur="500"/>
                                        <p:tgtEl>
                                          <p:spTgt spid="31"/>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arn(inVertical)">
                                      <p:cBhvr>
                                        <p:cTn id="108" dur="500"/>
                                        <p:tgtEl>
                                          <p:spTgt spid="3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barn(inVertical)">
                                      <p:cBhvr>
                                        <p:cTn id="1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1" grpId="0" animBg="1"/>
      <p:bldP spid="22" grpId="0" animBg="1"/>
      <p:bldP spid="3" grpId="0"/>
      <p:bldP spid="4" grpId="0"/>
      <p:bldP spid="11" grpId="0"/>
      <p:bldP spid="14" grpId="0"/>
      <p:bldP spid="15" grpId="0" animBg="1"/>
      <p:bldP spid="29" grpId="0"/>
      <p:bldP spid="30" grpId="0"/>
      <p:bldP spid="2" grpId="0" animBg="1"/>
      <p:bldP spid="31" grpId="0" animBg="1"/>
      <p:bldP spid="32"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タイトル 1">
            <a:extLst>
              <a:ext uri="{FF2B5EF4-FFF2-40B4-BE49-F238E27FC236}">
                <a16:creationId xmlns:a16="http://schemas.microsoft.com/office/drawing/2014/main" id="{258CF3B8-60AF-0E4F-8188-459DA726C030}"/>
              </a:ext>
            </a:extLst>
          </p:cNvPr>
          <p:cNvSpPr>
            <a:spLocks noGrp="1"/>
          </p:cNvSpPr>
          <p:nvPr>
            <p:ph type="title"/>
          </p:nvPr>
        </p:nvSpPr>
        <p:spPr/>
        <p:txBody>
          <a:bodyPr/>
          <a:lstStyle/>
          <a:p>
            <a:r>
              <a:rPr lang="ja-JP" altLang="en-US"/>
              <a:t>私傷病による不完全な労務提供への対応</a:t>
            </a:r>
            <a:endParaRPr lang="en-US" altLang="ja-JP"/>
          </a:p>
        </p:txBody>
      </p:sp>
      <p:sp>
        <p:nvSpPr>
          <p:cNvPr id="51202" name="コンテンツ プレースホルダ 2">
            <a:extLst>
              <a:ext uri="{FF2B5EF4-FFF2-40B4-BE49-F238E27FC236}">
                <a16:creationId xmlns:a16="http://schemas.microsoft.com/office/drawing/2014/main" id="{6BA6F04E-3B98-7D40-999B-E93F281AC23A}"/>
              </a:ext>
            </a:extLst>
          </p:cNvPr>
          <p:cNvSpPr>
            <a:spLocks noGrp="1"/>
          </p:cNvSpPr>
          <p:nvPr>
            <p:ph idx="1"/>
          </p:nvPr>
        </p:nvSpPr>
        <p:spPr/>
        <p:txBody>
          <a:bodyPr/>
          <a:lstStyle/>
          <a:p>
            <a:pPr marL="0" indent="0">
              <a:buFont typeface="Arial" panose="020B0604020202020204" pitchFamily="34" charset="0"/>
              <a:buNone/>
            </a:pPr>
            <a:r>
              <a:rPr lang="ja-JP" altLang="en-US"/>
              <a:t>労働者から「</a:t>
            </a:r>
            <a:r>
              <a:rPr lang="en-US" altLang="ja-JP"/>
              <a:t>1</a:t>
            </a:r>
            <a:r>
              <a:rPr lang="ja-JP" altLang="en-US"/>
              <a:t>日</a:t>
            </a:r>
            <a:r>
              <a:rPr lang="en-US" altLang="ja-JP"/>
              <a:t>4</a:t>
            </a:r>
            <a:r>
              <a:rPr lang="ja-JP" altLang="en-US"/>
              <a:t>時間しか働けない」といわれたら</a:t>
            </a: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r>
              <a:rPr lang="ja-JP" altLang="en-US"/>
              <a:t>「</a:t>
            </a:r>
            <a:r>
              <a:rPr lang="en-US" altLang="ja-JP"/>
              <a:t>1</a:t>
            </a:r>
            <a:r>
              <a:rPr lang="ja-JP" altLang="en-US"/>
              <a:t>日の労働時間は</a:t>
            </a:r>
            <a:r>
              <a:rPr lang="en-US" altLang="ja-JP"/>
              <a:t>8</a:t>
            </a:r>
            <a:r>
              <a:rPr lang="ja-JP" altLang="en-US"/>
              <a:t>時間という労働契約を結んでいる」</a:t>
            </a:r>
            <a:endParaRPr lang="en-US" altLang="ja-JP"/>
          </a:p>
          <a:p>
            <a:pPr marL="0" indent="0">
              <a:buFont typeface="Arial" panose="020B0604020202020204" pitchFamily="34" charset="0"/>
              <a:buNone/>
            </a:pPr>
            <a:r>
              <a:rPr lang="ja-JP" altLang="en-US"/>
              <a:t>→契約違反</a:t>
            </a:r>
            <a:endParaRPr lang="en-US" altLang="ja-JP"/>
          </a:p>
          <a:p>
            <a:pPr marL="0" indent="0">
              <a:buFont typeface="Arial" panose="020B0604020202020204" pitchFamily="34" charset="0"/>
              <a:buNone/>
            </a:pPr>
            <a:r>
              <a:rPr lang="ja-JP" altLang="en-US"/>
              <a:t>約束通りに働くことができない原因は労働者にある！</a:t>
            </a: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r>
              <a:rPr lang="ja-JP" altLang="en-US"/>
              <a:t>使用者には、「不完全な労務提供」を受け取る義務はない</a:t>
            </a:r>
            <a:endParaRPr lang="en-US" altLang="ja-JP"/>
          </a:p>
          <a:p>
            <a:pPr marL="0" indent="0">
              <a:buFont typeface="Arial" panose="020B0604020202020204" pitchFamily="34" charset="0"/>
              <a:buNone/>
            </a:pPr>
            <a:endParaRPr lang="ja-JP" altLang="en-US"/>
          </a:p>
        </p:txBody>
      </p:sp>
      <p:sp>
        <p:nvSpPr>
          <p:cNvPr id="51203" name="スライド番号プレースホルダー 2">
            <a:extLst>
              <a:ext uri="{FF2B5EF4-FFF2-40B4-BE49-F238E27FC236}">
                <a16:creationId xmlns:a16="http://schemas.microsoft.com/office/drawing/2014/main" id="{96DF7EEC-D29F-BC43-A6DB-D64D3D1F87B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9EAB7BB-2AD1-494A-AB7B-B1089DC9EFD0}" type="slidenum">
              <a:rPr lang="ja-JP" altLang="en-US" sz="1200" smtClean="0"/>
              <a:pPr>
                <a:spcBef>
                  <a:spcPct val="0"/>
                </a:spcBef>
                <a:buFontTx/>
                <a:buNone/>
              </a:pPr>
              <a:t>20</a:t>
            </a:fld>
            <a:endParaRPr lang="ja-JP" altLang="en-US" sz="1200"/>
          </a:p>
        </p:txBody>
      </p:sp>
      <p:sp>
        <p:nvSpPr>
          <p:cNvPr id="51204" name="テキスト ボックス 8">
            <a:extLst>
              <a:ext uri="{FF2B5EF4-FFF2-40B4-BE49-F238E27FC236}">
                <a16:creationId xmlns:a16="http://schemas.microsoft.com/office/drawing/2014/main" id="{124A1C4F-0D38-4F4F-A086-D0B88E4E39FA}"/>
              </a:ext>
            </a:extLst>
          </p:cNvPr>
          <p:cNvSpPr txBox="1">
            <a:spLocks noChangeArrowheads="1"/>
          </p:cNvSpPr>
          <p:nvPr/>
        </p:nvSpPr>
        <p:spPr bwMode="auto">
          <a:xfrm>
            <a:off x="1774825" y="6011863"/>
            <a:ext cx="640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1800"/>
              <a:t>出典：「社員の健康管理の実務と法律知識」石嵜信憲　経林書房</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a:extLst>
              <a:ext uri="{FF2B5EF4-FFF2-40B4-BE49-F238E27FC236}">
                <a16:creationId xmlns:a16="http://schemas.microsoft.com/office/drawing/2014/main" id="{85F0EF77-D303-954C-BE58-8CF6248D620E}"/>
              </a:ext>
            </a:extLst>
          </p:cNvPr>
          <p:cNvSpPr>
            <a:spLocks noGrp="1"/>
          </p:cNvSpPr>
          <p:nvPr>
            <p:ph type="title"/>
          </p:nvPr>
        </p:nvSpPr>
        <p:spPr/>
        <p:txBody>
          <a:bodyPr/>
          <a:lstStyle/>
          <a:p>
            <a:r>
              <a:rPr lang="ja-JP" altLang="en-US"/>
              <a:t>会社は診断書に拘束されるのか</a:t>
            </a:r>
          </a:p>
        </p:txBody>
      </p:sp>
      <p:sp>
        <p:nvSpPr>
          <p:cNvPr id="53250" name="コンテンツ プレースホルダ 15">
            <a:extLst>
              <a:ext uri="{FF2B5EF4-FFF2-40B4-BE49-F238E27FC236}">
                <a16:creationId xmlns:a16="http://schemas.microsoft.com/office/drawing/2014/main" id="{D1B30ADC-BB37-414E-ADC2-603D197CC376}"/>
              </a:ext>
            </a:extLst>
          </p:cNvPr>
          <p:cNvSpPr>
            <a:spLocks noGrp="1"/>
          </p:cNvSpPr>
          <p:nvPr>
            <p:ph idx="1"/>
          </p:nvPr>
        </p:nvSpPr>
        <p:spPr>
          <a:xfrm>
            <a:off x="609600" y="1417638"/>
            <a:ext cx="10972800" cy="4708525"/>
          </a:xfrm>
        </p:spPr>
        <p:txBody>
          <a:bodyPr/>
          <a:lstStyle/>
          <a:p>
            <a:pPr marL="0" indent="0">
              <a:buFont typeface="Arial" panose="020B0604020202020204" pitchFamily="34" charset="0"/>
              <a:buNone/>
            </a:pPr>
            <a:r>
              <a:rPr lang="ja-JP" altLang="en-US"/>
              <a:t>診断書の内容それ自体は専門家の意見であり、素人である会社にはその内容について反論する能力はないといえますから、内容自体には拘束されるといってもおおきな誤りではないでしょう。</a:t>
            </a:r>
            <a:endParaRPr lang="en-US" altLang="ja-JP"/>
          </a:p>
          <a:p>
            <a:pPr marL="0" indent="0">
              <a:buFont typeface="Arial" panose="020B0604020202020204" pitchFamily="34" charset="0"/>
              <a:buNone/>
            </a:pPr>
            <a:r>
              <a:rPr lang="ja-JP" altLang="en-US"/>
              <a:t>いわば制限勤務しかできない状態では、休職事由が消滅したとはいえませんから、会社は復職を認めないこともできますし、診断書どおりの制限勤務を認めることもできます。その意味では、会社は医師の診断書には拘束されていないことになります。</a:t>
            </a:r>
          </a:p>
        </p:txBody>
      </p:sp>
      <p:sp>
        <p:nvSpPr>
          <p:cNvPr id="53251" name="スライド番号プレースホルダー 2">
            <a:extLst>
              <a:ext uri="{FF2B5EF4-FFF2-40B4-BE49-F238E27FC236}">
                <a16:creationId xmlns:a16="http://schemas.microsoft.com/office/drawing/2014/main" id="{3CE1CD9B-AF15-804F-8835-D0E4825A68F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3A27B24-31AA-5542-961C-E39F4DB5D0EB}" type="slidenum">
              <a:rPr lang="ja-JP" altLang="en-US" sz="1200" smtClean="0"/>
              <a:pPr>
                <a:spcBef>
                  <a:spcPct val="0"/>
                </a:spcBef>
                <a:buFontTx/>
                <a:buNone/>
              </a:pPr>
              <a:t>21</a:t>
            </a:fld>
            <a:endParaRPr lang="ja-JP" altLang="en-US" sz="1200"/>
          </a:p>
        </p:txBody>
      </p:sp>
      <p:sp>
        <p:nvSpPr>
          <p:cNvPr id="53252" name="テキスト ボックス 5">
            <a:extLst>
              <a:ext uri="{FF2B5EF4-FFF2-40B4-BE49-F238E27FC236}">
                <a16:creationId xmlns:a16="http://schemas.microsoft.com/office/drawing/2014/main" id="{2082DF7B-8B50-A346-B9ED-6D8169C1E611}"/>
              </a:ext>
            </a:extLst>
          </p:cNvPr>
          <p:cNvSpPr txBox="1">
            <a:spLocks noChangeArrowheads="1"/>
          </p:cNvSpPr>
          <p:nvPr/>
        </p:nvSpPr>
        <p:spPr bwMode="auto">
          <a:xfrm>
            <a:off x="1919288" y="5949950"/>
            <a:ext cx="753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1800"/>
              <a:t>出典：「職場のメンタルヘルス相談」稲村博・宮本光雄監修　商事法務研究会</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タイトル 1">
            <a:extLst>
              <a:ext uri="{FF2B5EF4-FFF2-40B4-BE49-F238E27FC236}">
                <a16:creationId xmlns:a16="http://schemas.microsoft.com/office/drawing/2014/main" id="{37F314B3-900A-474B-8B8F-0ABE833CE9D5}"/>
              </a:ext>
            </a:extLst>
          </p:cNvPr>
          <p:cNvSpPr>
            <a:spLocks noGrp="1"/>
          </p:cNvSpPr>
          <p:nvPr>
            <p:ph type="title"/>
          </p:nvPr>
        </p:nvSpPr>
        <p:spPr/>
        <p:txBody>
          <a:bodyPr/>
          <a:lstStyle/>
          <a:p>
            <a:r>
              <a:rPr lang="ja-JP" altLang="en-US"/>
              <a:t>責任の所在</a:t>
            </a:r>
          </a:p>
        </p:txBody>
      </p:sp>
      <p:sp>
        <p:nvSpPr>
          <p:cNvPr id="55298" name="コンテンツ プレースホルダ 2">
            <a:extLst>
              <a:ext uri="{FF2B5EF4-FFF2-40B4-BE49-F238E27FC236}">
                <a16:creationId xmlns:a16="http://schemas.microsoft.com/office/drawing/2014/main" id="{02B1BAA2-2E24-3447-907D-FE6809B7CE8F}"/>
              </a:ext>
            </a:extLst>
          </p:cNvPr>
          <p:cNvSpPr>
            <a:spLocks noGrp="1"/>
          </p:cNvSpPr>
          <p:nvPr>
            <p:ph idx="1"/>
          </p:nvPr>
        </p:nvSpPr>
        <p:spPr/>
        <p:txBody>
          <a:bodyPr/>
          <a:lstStyle/>
          <a:p>
            <a:pPr marL="0" indent="0">
              <a:buFont typeface="Arial" panose="020B0604020202020204" pitchFamily="34" charset="0"/>
              <a:buNone/>
            </a:pPr>
            <a:r>
              <a:rPr lang="ja-JP" altLang="en-US"/>
              <a:t>　</a:t>
            </a:r>
            <a:r>
              <a:rPr lang="en-US" altLang="ja-JP"/>
              <a:t>Q71.</a:t>
            </a:r>
            <a:r>
              <a:rPr lang="ja-JP" altLang="en-US"/>
              <a:t>私傷病により休職していた労働者を本人の要求どおり復職させて再発させた責任はどうなりますか。</a:t>
            </a: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r>
              <a:rPr lang="ja-JP" altLang="en-US"/>
              <a:t>　　*回答の</a:t>
            </a:r>
            <a:r>
              <a:rPr lang="en-US" altLang="ja-JP"/>
              <a:t>(1)(2)</a:t>
            </a:r>
            <a:r>
              <a:rPr lang="ja-JP" altLang="en-US"/>
              <a:t>は省略しているので注意</a:t>
            </a:r>
          </a:p>
        </p:txBody>
      </p:sp>
      <p:sp>
        <p:nvSpPr>
          <p:cNvPr id="55299" name="スライド番号プレースホルダー 2">
            <a:extLst>
              <a:ext uri="{FF2B5EF4-FFF2-40B4-BE49-F238E27FC236}">
                <a16:creationId xmlns:a16="http://schemas.microsoft.com/office/drawing/2014/main" id="{3FF03B08-2633-ED4E-8ACD-03D82D8CF1D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3ECE6FE-3AD5-9F44-B63A-CD3FF12A0DAD}" type="slidenum">
              <a:rPr lang="ja-JP" altLang="en-US" sz="1200" smtClean="0"/>
              <a:pPr>
                <a:spcBef>
                  <a:spcPct val="0"/>
                </a:spcBef>
                <a:buFontTx/>
                <a:buNone/>
              </a:pPr>
              <a:t>22</a:t>
            </a:fld>
            <a:endParaRPr lang="ja-JP" altLang="en-US" sz="1200"/>
          </a:p>
        </p:txBody>
      </p:sp>
      <p:sp>
        <p:nvSpPr>
          <p:cNvPr id="55300" name="テキスト ボックス 5">
            <a:extLst>
              <a:ext uri="{FF2B5EF4-FFF2-40B4-BE49-F238E27FC236}">
                <a16:creationId xmlns:a16="http://schemas.microsoft.com/office/drawing/2014/main" id="{F1A73342-7ACB-2546-9A80-83435F0F209A}"/>
              </a:ext>
            </a:extLst>
          </p:cNvPr>
          <p:cNvSpPr txBox="1">
            <a:spLocks noChangeArrowheads="1"/>
          </p:cNvSpPr>
          <p:nvPr/>
        </p:nvSpPr>
        <p:spPr bwMode="auto">
          <a:xfrm>
            <a:off x="1992313" y="5732463"/>
            <a:ext cx="621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1800"/>
              <a:t>出典：「人事・労務管理シリーズ</a:t>
            </a:r>
            <a:r>
              <a:rPr lang="en-US" altLang="ja-JP" sz="1800"/>
              <a:t>VII</a:t>
            </a:r>
            <a:r>
              <a:rPr lang="ja-JP" altLang="en-US" sz="1800"/>
              <a:t>　過重な労働と時間管理編」</a:t>
            </a:r>
            <a:endParaRPr lang="en-US" altLang="ja-JP" sz="1800"/>
          </a:p>
          <a:p>
            <a:pPr eaLnBrk="1" hangingPunct="1">
              <a:spcBef>
                <a:spcPct val="0"/>
              </a:spcBef>
              <a:buFontTx/>
              <a:buNone/>
            </a:pPr>
            <a:r>
              <a:rPr lang="ja-JP" altLang="en-US" sz="1800"/>
              <a:t>全国労働基準関係団体連合会</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3">
            <a:extLst>
              <a:ext uri="{FF2B5EF4-FFF2-40B4-BE49-F238E27FC236}">
                <a16:creationId xmlns:a16="http://schemas.microsoft.com/office/drawing/2014/main" id="{4750199F-DF85-FE4C-A2AB-8B98360E740E}"/>
              </a:ext>
            </a:extLst>
          </p:cNvPr>
          <p:cNvSpPr>
            <a:spLocks noGrp="1"/>
          </p:cNvSpPr>
          <p:nvPr>
            <p:ph type="title"/>
          </p:nvPr>
        </p:nvSpPr>
        <p:spPr/>
        <p:txBody>
          <a:bodyPr/>
          <a:lstStyle/>
          <a:p>
            <a:endParaRPr lang="ja-JP" altLang="en-US"/>
          </a:p>
        </p:txBody>
      </p:sp>
      <p:sp>
        <p:nvSpPr>
          <p:cNvPr id="57346" name="コンテンツ プレースホルダ 2">
            <a:extLst>
              <a:ext uri="{FF2B5EF4-FFF2-40B4-BE49-F238E27FC236}">
                <a16:creationId xmlns:a16="http://schemas.microsoft.com/office/drawing/2014/main" id="{C37AAA60-7531-7640-A41F-6ACFF52F4E60}"/>
              </a:ext>
            </a:extLst>
          </p:cNvPr>
          <p:cNvSpPr>
            <a:spLocks noGrp="1"/>
          </p:cNvSpPr>
          <p:nvPr>
            <p:ph idx="1"/>
          </p:nvPr>
        </p:nvSpPr>
        <p:spPr/>
        <p:txBody>
          <a:bodyPr/>
          <a:lstStyle/>
          <a:p>
            <a:pPr marL="0" indent="0">
              <a:buFont typeface="Arial" panose="020B0604020202020204" pitchFamily="34" charset="0"/>
              <a:buNone/>
            </a:pPr>
            <a:r>
              <a:rPr lang="en-US" altLang="ja-JP"/>
              <a:t>(3)</a:t>
            </a:r>
            <a:r>
              <a:rPr lang="ja-JP" altLang="en-US"/>
              <a:t>休職事由が消滅したかどうかは、原則として会社が判断しなければならない。</a:t>
            </a: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r>
              <a:rPr lang="en-US" altLang="ja-JP"/>
              <a:t>(4)</a:t>
            </a:r>
            <a:r>
              <a:rPr lang="ja-JP" altLang="en-US"/>
              <a:t>労働者本人のいうままに十分に回復しないままに復職させたことにより、病気が再発したり悪化したりすれば、復帰させたことに使用者の健康管理義務違反が成立することになる点にも注意しなければならない。</a:t>
            </a:r>
          </a:p>
        </p:txBody>
      </p:sp>
      <p:sp>
        <p:nvSpPr>
          <p:cNvPr id="57347" name="スライド番号プレースホルダー 2">
            <a:extLst>
              <a:ext uri="{FF2B5EF4-FFF2-40B4-BE49-F238E27FC236}">
                <a16:creationId xmlns:a16="http://schemas.microsoft.com/office/drawing/2014/main" id="{22F3DDC7-AD9A-794D-878F-49AFB09BCC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611BF21-B419-D54F-AB00-A346F13516A8}" type="slidenum">
              <a:rPr lang="ja-JP" altLang="en-US" sz="1200" smtClean="0"/>
              <a:pPr>
                <a:spcBef>
                  <a:spcPct val="0"/>
                </a:spcBef>
                <a:buFontTx/>
                <a:buNone/>
              </a:pPr>
              <a:t>23</a:t>
            </a:fld>
            <a:endParaRPr lang="ja-JP" altLang="en-US"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タイトル 1">
            <a:extLst>
              <a:ext uri="{FF2B5EF4-FFF2-40B4-BE49-F238E27FC236}">
                <a16:creationId xmlns:a16="http://schemas.microsoft.com/office/drawing/2014/main" id="{D35DFC57-2E9A-934E-B1A7-AD2CA375C513}"/>
              </a:ext>
            </a:extLst>
          </p:cNvPr>
          <p:cNvSpPr>
            <a:spLocks noGrp="1"/>
          </p:cNvSpPr>
          <p:nvPr>
            <p:ph type="title"/>
          </p:nvPr>
        </p:nvSpPr>
        <p:spPr/>
        <p:txBody>
          <a:bodyPr/>
          <a:lstStyle/>
          <a:p>
            <a:r>
              <a:rPr lang="ja-JP" altLang="en-US"/>
              <a:t>遅刻・早退、欠勤と懲戒</a:t>
            </a:r>
          </a:p>
        </p:txBody>
      </p:sp>
      <p:sp>
        <p:nvSpPr>
          <p:cNvPr id="59394" name="コンテンツ プレースホルダー 2">
            <a:extLst>
              <a:ext uri="{FF2B5EF4-FFF2-40B4-BE49-F238E27FC236}">
                <a16:creationId xmlns:a16="http://schemas.microsoft.com/office/drawing/2014/main" id="{9FDE1A33-F0B2-7448-82CA-81AAF7AA6924}"/>
              </a:ext>
            </a:extLst>
          </p:cNvPr>
          <p:cNvSpPr>
            <a:spLocks noGrp="1"/>
          </p:cNvSpPr>
          <p:nvPr>
            <p:ph idx="1"/>
          </p:nvPr>
        </p:nvSpPr>
        <p:spPr/>
        <p:txBody>
          <a:bodyPr/>
          <a:lstStyle/>
          <a:p>
            <a:pPr marL="0" indent="0">
              <a:buFont typeface="Arial" panose="020B0604020202020204" pitchFamily="34" charset="0"/>
              <a:buNone/>
            </a:pPr>
            <a:r>
              <a:rPr lang="ja-JP" altLang="en-US"/>
              <a:t>本質的には債務不履行→契約解消？</a:t>
            </a:r>
            <a:endParaRPr lang="en-US" altLang="ja-JP"/>
          </a:p>
          <a:p>
            <a:pPr marL="0" indent="0">
              <a:buFont typeface="Arial" panose="020B0604020202020204" pitchFamily="34" charset="0"/>
              <a:buNone/>
            </a:pPr>
            <a:r>
              <a:rPr lang="ja-JP" altLang="en-US"/>
              <a:t>しかし、欠勤を繰り返しても、現実的には、普通解雇事由にはならない。</a:t>
            </a: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r>
              <a:rPr lang="ja-JP" altLang="en-US"/>
              <a:t>勤務計画が立てられず他の職員に負担がかかる、モラル低下は企業秩序を乱す行為として懲戒事由。ただし、懲戒は、限定列挙。ゆえ、最後に再度検討。</a:t>
            </a:r>
            <a:endParaRPr lang="en-US" altLang="ja-JP"/>
          </a:p>
        </p:txBody>
      </p:sp>
      <p:sp>
        <p:nvSpPr>
          <p:cNvPr id="59395" name="スライド番号プレースホルダー 2">
            <a:extLst>
              <a:ext uri="{FF2B5EF4-FFF2-40B4-BE49-F238E27FC236}">
                <a16:creationId xmlns:a16="http://schemas.microsoft.com/office/drawing/2014/main" id="{244A5123-0326-9E4C-A118-00DB8C28CAD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573F9A3-7BD5-6C4C-BCB6-1278440B17D6}" type="slidenum">
              <a:rPr lang="ja-JP" altLang="en-US" sz="1200" smtClean="0"/>
              <a:pPr>
                <a:spcBef>
                  <a:spcPct val="0"/>
                </a:spcBef>
                <a:buFontTx/>
                <a:buNone/>
              </a:pPr>
              <a:t>24</a:t>
            </a:fld>
            <a:endParaRPr lang="ja-JP" altLang="en-US"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タイトル 3">
            <a:extLst>
              <a:ext uri="{FF2B5EF4-FFF2-40B4-BE49-F238E27FC236}">
                <a16:creationId xmlns:a16="http://schemas.microsoft.com/office/drawing/2014/main" id="{693C6CE9-65B2-8348-9238-61B6B076145C}"/>
              </a:ext>
            </a:extLst>
          </p:cNvPr>
          <p:cNvSpPr>
            <a:spLocks noGrp="1"/>
          </p:cNvSpPr>
          <p:nvPr>
            <p:ph type="title"/>
          </p:nvPr>
        </p:nvSpPr>
        <p:spPr/>
        <p:txBody>
          <a:bodyPr/>
          <a:lstStyle/>
          <a:p>
            <a:endParaRPr lang="ja-JP" altLang="en-US"/>
          </a:p>
        </p:txBody>
      </p:sp>
      <p:sp>
        <p:nvSpPr>
          <p:cNvPr id="60418" name="コンテンツ プレースホルダー 2">
            <a:extLst>
              <a:ext uri="{FF2B5EF4-FFF2-40B4-BE49-F238E27FC236}">
                <a16:creationId xmlns:a16="http://schemas.microsoft.com/office/drawing/2014/main" id="{C4828DD6-1098-7444-A5D1-CCE2AE748BA9}"/>
              </a:ext>
            </a:extLst>
          </p:cNvPr>
          <p:cNvSpPr>
            <a:spLocks noGrp="1"/>
          </p:cNvSpPr>
          <p:nvPr>
            <p:ph idx="1"/>
          </p:nvPr>
        </p:nvSpPr>
        <p:spPr/>
        <p:txBody>
          <a:bodyPr/>
          <a:lstStyle/>
          <a:p>
            <a:pPr marL="0" indent="0">
              <a:buFont typeface="Arial" panose="020B0604020202020204" pitchFamily="34" charset="0"/>
              <a:buNone/>
            </a:pPr>
            <a:r>
              <a:rPr lang="ja-JP" altLang="en-US"/>
              <a:t>私傷病による欠勤等→労務提供が困難であることの証明（受診）を求める</a:t>
            </a: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r>
              <a:rPr lang="ja-JP" altLang="en-US"/>
              <a:t>→理由が虚偽なら懲戒</a:t>
            </a:r>
          </a:p>
          <a:p>
            <a:pPr marL="0" indent="0">
              <a:buFont typeface="Arial" panose="020B0604020202020204" pitchFamily="34" charset="0"/>
              <a:buNone/>
            </a:pPr>
            <a:r>
              <a:rPr lang="ja-JP" altLang="en-US"/>
              <a:t>または</a:t>
            </a:r>
            <a:endParaRPr lang="en-US" altLang="ja-JP"/>
          </a:p>
          <a:p>
            <a:pPr marL="0" indent="0">
              <a:buFont typeface="Arial" panose="020B0604020202020204" pitchFamily="34" charset="0"/>
              <a:buNone/>
            </a:pPr>
            <a:r>
              <a:rPr lang="ja-JP" altLang="en-US"/>
              <a:t>→継続的な労務提供が困難として、休職事由に該当（契約解消（解雇）や懲戒事由でなく）。</a:t>
            </a:r>
            <a:endParaRPr lang="en-US" altLang="ja-JP"/>
          </a:p>
          <a:p>
            <a:pPr marL="0" indent="0">
              <a:buFont typeface="Arial" panose="020B0604020202020204" pitchFamily="34" charset="0"/>
              <a:buNone/>
            </a:pPr>
            <a:r>
              <a:rPr lang="ja-JP" altLang="en-US"/>
              <a:t>　＋休ませないと安全配慮義務不履行になる</a:t>
            </a:r>
          </a:p>
        </p:txBody>
      </p:sp>
      <p:sp>
        <p:nvSpPr>
          <p:cNvPr id="60419" name="スライド番号プレースホルダー 2">
            <a:extLst>
              <a:ext uri="{FF2B5EF4-FFF2-40B4-BE49-F238E27FC236}">
                <a16:creationId xmlns:a16="http://schemas.microsoft.com/office/drawing/2014/main" id="{23085959-0561-3A43-8437-A86163AFAF1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3FF9922-9679-B54C-85DE-751125EFD872}" type="slidenum">
              <a:rPr lang="ja-JP" altLang="en-US" sz="1200" smtClean="0"/>
              <a:pPr>
                <a:spcBef>
                  <a:spcPct val="0"/>
                </a:spcBef>
                <a:buFontTx/>
                <a:buNone/>
              </a:pPr>
              <a:t>25</a:t>
            </a:fld>
            <a:endParaRPr lang="ja-JP" altLang="en-US" sz="1200"/>
          </a:p>
        </p:txBody>
      </p:sp>
      <p:sp>
        <p:nvSpPr>
          <p:cNvPr id="60420" name="テキスト ボックス 8">
            <a:extLst>
              <a:ext uri="{FF2B5EF4-FFF2-40B4-BE49-F238E27FC236}">
                <a16:creationId xmlns:a16="http://schemas.microsoft.com/office/drawing/2014/main" id="{2F97E8DA-D4F6-0048-BAC9-F649718CDBFE}"/>
              </a:ext>
            </a:extLst>
          </p:cNvPr>
          <p:cNvSpPr txBox="1">
            <a:spLocks noChangeArrowheads="1"/>
          </p:cNvSpPr>
          <p:nvPr/>
        </p:nvSpPr>
        <p:spPr bwMode="auto">
          <a:xfrm>
            <a:off x="1730375" y="6083300"/>
            <a:ext cx="659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1800"/>
              <a:t>出典：「懲戒権行使の法律実務」石嵜信憲　中央経済社，ｐ</a:t>
            </a:r>
            <a:r>
              <a:rPr lang="en-US" altLang="ja-JP" sz="1800"/>
              <a:t>128-132</a:t>
            </a:r>
            <a:endParaRPr lang="ja-JP" altLang="en-US"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ED3461C9-3B1A-2B4F-8539-B21464062920}"/>
              </a:ext>
            </a:extLst>
          </p:cNvPr>
          <p:cNvSpPr>
            <a:spLocks noGrp="1"/>
          </p:cNvSpPr>
          <p:nvPr>
            <p:ph type="title"/>
          </p:nvPr>
        </p:nvSpPr>
        <p:spPr/>
        <p:txBody>
          <a:bodyPr/>
          <a:lstStyle/>
          <a:p>
            <a:pPr algn="l" eaLnBrk="1" hangingPunct="1"/>
            <a:r>
              <a:rPr lang="ja-JP" altLang="en-US" sz="3200" b="1"/>
              <a:t>疑問：少し、厳しいのでは？</a:t>
            </a:r>
            <a:br>
              <a:rPr lang="en-US" altLang="ja-JP" sz="3200" b="1"/>
            </a:br>
            <a:r>
              <a:rPr lang="ja-JP" altLang="en-US" sz="3200" b="1"/>
              <a:t>病気があっても職場がしばらく支援すれば良くなって働けるようになるのでは？</a:t>
            </a:r>
          </a:p>
        </p:txBody>
      </p:sp>
      <p:sp>
        <p:nvSpPr>
          <p:cNvPr id="30723" name="Rectangle 3">
            <a:extLst>
              <a:ext uri="{FF2B5EF4-FFF2-40B4-BE49-F238E27FC236}">
                <a16:creationId xmlns:a16="http://schemas.microsoft.com/office/drawing/2014/main" id="{C0031151-A82D-204A-BC4B-40C585915EC9}"/>
              </a:ext>
            </a:extLst>
          </p:cNvPr>
          <p:cNvSpPr>
            <a:spLocks noGrp="1"/>
          </p:cNvSpPr>
          <p:nvPr>
            <p:ph idx="1"/>
          </p:nvPr>
        </p:nvSpPr>
        <p:spPr/>
        <p:txBody>
          <a:bodyPr/>
          <a:lstStyle/>
          <a:p>
            <a:pPr algn="just" eaLnBrk="1" hangingPunct="1">
              <a:buFontTx/>
              <a:buNone/>
            </a:pPr>
            <a:endParaRPr lang="en-US" altLang="ja-JP" sz="2800"/>
          </a:p>
          <a:p>
            <a:pPr algn="just" eaLnBrk="1" hangingPunct="1">
              <a:buFontTx/>
              <a:buNone/>
            </a:pPr>
            <a:r>
              <a:rPr lang="ja-JP" altLang="en-US" sz="2800"/>
              <a:t>回答：「しばらく」は、どれぐらいか？</a:t>
            </a:r>
          </a:p>
          <a:p>
            <a:pPr algn="just" eaLnBrk="1" hangingPunct="1">
              <a:buFontTx/>
              <a:buNone/>
            </a:pPr>
            <a:r>
              <a:rPr lang="ja-JP" altLang="en-US" sz="2800"/>
              <a:t>　　発症前の状態まで回復するのにかかる時間は、年単位と言われる。</a:t>
            </a:r>
            <a:r>
              <a:rPr lang="en-US" altLang="ja-JP" sz="2800"/>
              <a:t>1</a:t>
            </a:r>
            <a:r>
              <a:rPr lang="ja-JP" altLang="en-US" sz="2800"/>
              <a:t>、２週間程度の「しばらく」では、まず、職場が期待するほどの回復は見込めない。</a:t>
            </a:r>
            <a:endParaRPr lang="en-US" altLang="ja-JP" sz="2800"/>
          </a:p>
          <a:p>
            <a:pPr algn="just" eaLnBrk="1" hangingPunct="1">
              <a:buFont typeface="Arial" panose="020B0604020202020204" pitchFamily="34" charset="0"/>
              <a:buNone/>
            </a:pPr>
            <a:endParaRPr lang="en-US" altLang="ja-JP" sz="2800"/>
          </a:p>
          <a:p>
            <a:pPr algn="just" eaLnBrk="1" hangingPunct="1">
              <a:buFont typeface="Arial" panose="020B0604020202020204" pitchFamily="34" charset="0"/>
              <a:buNone/>
            </a:pPr>
            <a:r>
              <a:rPr lang="ja-JP" altLang="en-US" sz="2800"/>
              <a:t>回答：「支援」の、具体的内容は？</a:t>
            </a:r>
          </a:p>
          <a:p>
            <a:pPr algn="just" eaLnBrk="1" hangingPunct="1">
              <a:buFont typeface="Arial" panose="020B0604020202020204" pitchFamily="34" charset="0"/>
              <a:buNone/>
            </a:pPr>
            <a:r>
              <a:rPr lang="ja-JP" altLang="en-US" sz="2800"/>
              <a:t>　　ほとんどの場合、何を支援するのか不明。主治医も具体的な支援策なし（尋ねてみると良い）、また、明らかに周囲の過度の負担を前提としていることが。。。</a:t>
            </a:r>
            <a:endParaRPr lang="en-US" altLang="ja-JP" sz="2800"/>
          </a:p>
          <a:p>
            <a:pPr algn="just" eaLnBrk="1" hangingPunct="1">
              <a:buFontTx/>
              <a:buNone/>
            </a:pPr>
            <a:endParaRPr lang="ja-JP" altLang="en-US" sz="2800"/>
          </a:p>
        </p:txBody>
      </p:sp>
      <p:sp>
        <p:nvSpPr>
          <p:cNvPr id="61443" name="スライド番号プレースホルダー 2">
            <a:extLst>
              <a:ext uri="{FF2B5EF4-FFF2-40B4-BE49-F238E27FC236}">
                <a16:creationId xmlns:a16="http://schemas.microsoft.com/office/drawing/2014/main" id="{05E73081-F7A5-3D4F-A982-ECC7D94365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DE6628D-6B35-5543-B2A9-48CDB8712EE2}" type="slidenum">
              <a:rPr lang="ja-JP" altLang="en-US" sz="1200" smtClean="0"/>
              <a:pPr>
                <a:spcBef>
                  <a:spcPct val="0"/>
                </a:spcBef>
                <a:buFontTx/>
                <a:buNone/>
              </a:pPr>
              <a:t>26</a:t>
            </a:fld>
            <a:endParaRPr lang="ja-JP"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arn(inVertical)">
                                      <p:cBhvr>
                                        <p:cTn id="7" dur="500"/>
                                        <p:tgtEl>
                                          <p:spTgt spid="3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barn(inVertical)">
                                      <p:cBhvr>
                                        <p:cTn id="12" dur="500"/>
                                        <p:tgtEl>
                                          <p:spTgt spid="30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barn(inVertical)">
                                      <p:cBhvr>
                                        <p:cTn id="17" dur="500"/>
                                        <p:tgtEl>
                                          <p:spTgt spid="307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723">
                                            <p:txEl>
                                              <p:pRg st="5" end="5"/>
                                            </p:txEl>
                                          </p:spTgt>
                                        </p:tgtEl>
                                        <p:attrNameLst>
                                          <p:attrName>style.visibility</p:attrName>
                                        </p:attrNameLst>
                                      </p:cBhvr>
                                      <p:to>
                                        <p:strVal val="visible"/>
                                      </p:to>
                                    </p:set>
                                    <p:animEffect transition="in" filter="barn(inVertical)">
                                      <p:cBhvr>
                                        <p:cTn id="22"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a:extLst>
              <a:ext uri="{FF2B5EF4-FFF2-40B4-BE49-F238E27FC236}">
                <a16:creationId xmlns:a16="http://schemas.microsoft.com/office/drawing/2014/main" id="{E304490F-9337-154B-B662-C8CB6EB62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26988"/>
            <a:ext cx="4722812" cy="664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0" name="スライド番号プレースホルダー 2">
            <a:extLst>
              <a:ext uri="{FF2B5EF4-FFF2-40B4-BE49-F238E27FC236}">
                <a16:creationId xmlns:a16="http://schemas.microsoft.com/office/drawing/2014/main" id="{7D7251CA-A723-F949-A489-B4B9CED53D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EB693B5-DBD3-494E-9B58-A4EB41774676}" type="slidenum">
              <a:rPr lang="ja-JP" altLang="en-US" sz="1200" smtClean="0"/>
              <a:pPr>
                <a:spcBef>
                  <a:spcPct val="0"/>
                </a:spcBef>
                <a:buFontTx/>
                <a:buNone/>
              </a:pPr>
              <a:t>27</a:t>
            </a:fld>
            <a:endParaRPr lang="ja-JP" altLang="en-US"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2">
            <a:extLst>
              <a:ext uri="{FF2B5EF4-FFF2-40B4-BE49-F238E27FC236}">
                <a16:creationId xmlns:a16="http://schemas.microsoft.com/office/drawing/2014/main" id="{FBAA9C1E-7DBF-394D-AB7A-4F905683E64C}"/>
              </a:ext>
            </a:extLst>
          </p:cNvPr>
          <p:cNvSpPr>
            <a:spLocks noGrp="1"/>
          </p:cNvSpPr>
          <p:nvPr>
            <p:ph type="title"/>
          </p:nvPr>
        </p:nvSpPr>
        <p:spPr/>
        <p:txBody>
          <a:bodyPr/>
          <a:lstStyle/>
          <a:p>
            <a:endParaRPr lang="ja-JP" altLang="en-US"/>
          </a:p>
        </p:txBody>
      </p:sp>
      <p:sp>
        <p:nvSpPr>
          <p:cNvPr id="64514" name="コンテンツ プレースホルダー 3">
            <a:extLst>
              <a:ext uri="{FF2B5EF4-FFF2-40B4-BE49-F238E27FC236}">
                <a16:creationId xmlns:a16="http://schemas.microsoft.com/office/drawing/2014/main" id="{901B4F58-81CF-2B48-A5F3-1DAA474248B6}"/>
              </a:ext>
            </a:extLst>
          </p:cNvPr>
          <p:cNvSpPr>
            <a:spLocks noGrp="1"/>
          </p:cNvSpPr>
          <p:nvPr>
            <p:ph idx="1"/>
          </p:nvPr>
        </p:nvSpPr>
        <p:spPr/>
        <p:txBody>
          <a:bodyPr/>
          <a:lstStyle/>
          <a:p>
            <a:endParaRPr lang="ja-JP" altLang="en-US"/>
          </a:p>
        </p:txBody>
      </p:sp>
      <p:sp>
        <p:nvSpPr>
          <p:cNvPr id="64515" name="スライド番号プレースホルダー 2">
            <a:extLst>
              <a:ext uri="{FF2B5EF4-FFF2-40B4-BE49-F238E27FC236}">
                <a16:creationId xmlns:a16="http://schemas.microsoft.com/office/drawing/2014/main" id="{14C69CEB-45F6-244A-8A75-E325F51D4E0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E3D4CA9-25E7-F845-B955-227039364829}" type="slidenum">
              <a:rPr lang="ja-JP" altLang="en-US" sz="1200" smtClean="0"/>
              <a:pPr>
                <a:spcBef>
                  <a:spcPct val="0"/>
                </a:spcBef>
                <a:buFontTx/>
                <a:buNone/>
              </a:pPr>
              <a:t>28</a:t>
            </a:fld>
            <a:endParaRPr lang="ja-JP" altLang="en-US" sz="1200"/>
          </a:p>
        </p:txBody>
      </p:sp>
      <p:pic>
        <p:nvPicPr>
          <p:cNvPr id="64516" name="Picture 6">
            <a:extLst>
              <a:ext uri="{FF2B5EF4-FFF2-40B4-BE49-F238E27FC236}">
                <a16:creationId xmlns:a16="http://schemas.microsoft.com/office/drawing/2014/main" id="{82FEBEA8-FCC1-BD48-885E-F89ECD848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8" y="44450"/>
            <a:ext cx="4810125" cy="648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タイトル 1">
            <a:extLst>
              <a:ext uri="{FF2B5EF4-FFF2-40B4-BE49-F238E27FC236}">
                <a16:creationId xmlns:a16="http://schemas.microsoft.com/office/drawing/2014/main" id="{D278B64E-36DF-A842-AB83-08F3C8F13388}"/>
              </a:ext>
            </a:extLst>
          </p:cNvPr>
          <p:cNvSpPr>
            <a:spLocks noGrp="1"/>
          </p:cNvSpPr>
          <p:nvPr>
            <p:ph type="title"/>
          </p:nvPr>
        </p:nvSpPr>
        <p:spPr/>
        <p:txBody>
          <a:bodyPr/>
          <a:lstStyle/>
          <a:p>
            <a:r>
              <a:rPr lang="ja-JP" altLang="en-US"/>
              <a:t>つまり</a:t>
            </a:r>
          </a:p>
        </p:txBody>
      </p:sp>
      <p:sp>
        <p:nvSpPr>
          <p:cNvPr id="65538" name="コンテンツ プレースホルダー 2">
            <a:extLst>
              <a:ext uri="{FF2B5EF4-FFF2-40B4-BE49-F238E27FC236}">
                <a16:creationId xmlns:a16="http://schemas.microsoft.com/office/drawing/2014/main" id="{962C0F40-459C-E249-8BC8-9E276D72F8BB}"/>
              </a:ext>
            </a:extLst>
          </p:cNvPr>
          <p:cNvSpPr>
            <a:spLocks noGrp="1"/>
          </p:cNvSpPr>
          <p:nvPr>
            <p:ph idx="1"/>
          </p:nvPr>
        </p:nvSpPr>
        <p:spPr/>
        <p:txBody>
          <a:bodyPr/>
          <a:lstStyle/>
          <a:p>
            <a:pPr marL="0" indent="0">
              <a:buFont typeface="Arial" panose="020B0604020202020204" pitchFamily="34" charset="0"/>
              <a:buNone/>
            </a:pPr>
            <a:r>
              <a:rPr lang="ja-JP" altLang="en-US"/>
              <a:t>「曖昧な言葉で質問すると曖昧な答えしか返ってこないが、正確な質問をすると正確な答えが返ってくる。明確な定義を持つ言葉でコミュニケーションすれば、その人は自分の言葉に責任を持つようになる」（自動車会社、元</a:t>
            </a:r>
            <a:r>
              <a:rPr lang="en-US" altLang="ja-JP"/>
              <a:t>CEO</a:t>
            </a:r>
            <a:r>
              <a:rPr lang="ja-JP" altLang="en-US"/>
              <a:t>）</a:t>
            </a: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r>
              <a:rPr lang="ja-JP" altLang="en-US"/>
              <a:t>「キャスターという仕事」国谷裕子、岩波新書、</a:t>
            </a:r>
            <a:r>
              <a:rPr lang="en-US" altLang="ja-JP"/>
              <a:t>p131</a:t>
            </a:r>
            <a:endParaRPr lang="ja-JP" altLang="en-US"/>
          </a:p>
        </p:txBody>
      </p:sp>
      <p:sp>
        <p:nvSpPr>
          <p:cNvPr id="65539" name="スライド番号プレースホルダー 2">
            <a:extLst>
              <a:ext uri="{FF2B5EF4-FFF2-40B4-BE49-F238E27FC236}">
                <a16:creationId xmlns:a16="http://schemas.microsoft.com/office/drawing/2014/main" id="{707FF035-A894-A74B-A825-23B95CC31B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DD0C76E-475A-1340-A619-B8584AFF42DA}" type="slidenum">
              <a:rPr lang="ja-JP" altLang="en-US" sz="1200" smtClean="0"/>
              <a:pPr>
                <a:spcBef>
                  <a:spcPct val="0"/>
                </a:spcBef>
                <a:buFontTx/>
                <a:buNone/>
              </a:pPr>
              <a:t>29</a:t>
            </a:fld>
            <a:endParaRPr lang="ja-JP" altLang="en-US" sz="1200"/>
          </a:p>
        </p:txBody>
      </p:sp>
      <p:sp>
        <p:nvSpPr>
          <p:cNvPr id="65540" name="AutoShape 2" descr="https://images-na.ssl-images-amazon.com/images/I/41GjbfOgydL._SX307_BO1,204,203,200_.jpg">
            <a:extLst>
              <a:ext uri="{FF2B5EF4-FFF2-40B4-BE49-F238E27FC236}">
                <a16:creationId xmlns:a16="http://schemas.microsoft.com/office/drawing/2014/main" id="{D73095C8-EF82-CE42-926C-B9C8670B9A2A}"/>
              </a:ext>
            </a:extLst>
          </p:cNvP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ja-JP" altLang="en-US" sz="1800"/>
          </a:p>
        </p:txBody>
      </p:sp>
      <p:sp>
        <p:nvSpPr>
          <p:cNvPr id="65541" name="AutoShape 4" descr="https://images-na.ssl-images-amazon.com/images/I/41GjbfOgydL._SX307_BO1,204,203,200_.jpg">
            <a:extLst>
              <a:ext uri="{FF2B5EF4-FFF2-40B4-BE49-F238E27FC236}">
                <a16:creationId xmlns:a16="http://schemas.microsoft.com/office/drawing/2014/main" id="{024D853A-04CB-B345-A3BC-7CC35B74686F}"/>
              </a:ext>
            </a:extLst>
          </p:cNvPr>
          <p:cNvSpPr>
            <a:spLocks noChangeAspect="1" noChangeArrowheads="1"/>
          </p:cNvSpPr>
          <p:nvPr/>
        </p:nvSpPr>
        <p:spPr bwMode="auto">
          <a:xfrm>
            <a:off x="1820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ja-JP" altLang="en-US" sz="1800"/>
          </a:p>
        </p:txBody>
      </p:sp>
      <p:pic>
        <p:nvPicPr>
          <p:cNvPr id="65542" name="Picture 5">
            <a:extLst>
              <a:ext uri="{FF2B5EF4-FFF2-40B4-BE49-F238E27FC236}">
                <a16:creationId xmlns:a16="http://schemas.microsoft.com/office/drawing/2014/main" id="{F0D5AA65-0C52-6F49-BF9C-B16705FA8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888" y="3854450"/>
            <a:ext cx="1338262" cy="216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1">
            <a:extLst>
              <a:ext uri="{FF2B5EF4-FFF2-40B4-BE49-F238E27FC236}">
                <a16:creationId xmlns:a16="http://schemas.microsoft.com/office/drawing/2014/main" id="{92E113CC-8B35-A747-86D0-393186F4B1F5}"/>
              </a:ext>
            </a:extLst>
          </p:cNvPr>
          <p:cNvSpPr>
            <a:spLocks noGrp="1"/>
          </p:cNvSpPr>
          <p:nvPr>
            <p:ph type="title"/>
          </p:nvPr>
        </p:nvSpPr>
        <p:spPr/>
        <p:txBody>
          <a:bodyPr/>
          <a:lstStyle/>
          <a:p>
            <a:pPr eaLnBrk="1" hangingPunct="1"/>
            <a:r>
              <a:rPr lang="ja-JP" altLang="en-US"/>
              <a:t>「優しい」対応の問題点</a:t>
            </a:r>
          </a:p>
        </p:txBody>
      </p:sp>
      <p:sp>
        <p:nvSpPr>
          <p:cNvPr id="4099" name="コンテンツ プレースホルダー 2">
            <a:extLst>
              <a:ext uri="{FF2B5EF4-FFF2-40B4-BE49-F238E27FC236}">
                <a16:creationId xmlns:a16="http://schemas.microsoft.com/office/drawing/2014/main" id="{10DA0D4A-FAB1-7049-9522-88CBAF3880C6}"/>
              </a:ext>
            </a:extLst>
          </p:cNvPr>
          <p:cNvSpPr>
            <a:spLocks noGrp="1"/>
          </p:cNvSpPr>
          <p:nvPr>
            <p:ph idx="1"/>
          </p:nvPr>
        </p:nvSpPr>
        <p:spPr/>
        <p:txBody>
          <a:bodyPr rtlCol="0">
            <a:normAutofit lnSpcReduction="10000"/>
          </a:bodyPr>
          <a:lstStyle/>
          <a:p>
            <a:pPr marL="0" indent="0" eaLnBrk="1" fontAlgn="auto" hangingPunct="1">
              <a:spcAft>
                <a:spcPts val="0"/>
              </a:spcAft>
              <a:buFont typeface="Arial" panose="020B0604020202020204" pitchFamily="34" charset="0"/>
              <a:buNone/>
              <a:defRPr/>
            </a:pPr>
            <a:r>
              <a:rPr lang="ja-JP" altLang="en-US" dirty="0"/>
              <a:t>１．すぐ再休職となる社員が少なくない</a:t>
            </a:r>
            <a:endParaRPr lang="en-US" altLang="ja-JP" dirty="0"/>
          </a:p>
          <a:p>
            <a:pPr marL="0" indent="0" eaLnBrk="1" fontAlgn="auto" hangingPunct="1">
              <a:spcAft>
                <a:spcPts val="0"/>
              </a:spcAft>
              <a:buFont typeface="Arial" panose="020B0604020202020204" pitchFamily="34" charset="0"/>
              <a:buNone/>
              <a:defRPr/>
            </a:pPr>
            <a:r>
              <a:rPr lang="ja-JP" altLang="en-US" dirty="0"/>
              <a:t>　対応全体として見た場合に、「働ける」ようになる社員の割合が少ない　→　人材の損失</a:t>
            </a:r>
            <a:endParaRPr lang="en-US" altLang="ja-JP" dirty="0"/>
          </a:p>
          <a:p>
            <a:pPr marL="0" indent="0" eaLnBrk="1" fontAlgn="auto" hangingPunct="1">
              <a:spcAft>
                <a:spcPts val="0"/>
              </a:spcAft>
              <a:buFont typeface="Arial" panose="020B0604020202020204" pitchFamily="34" charset="0"/>
              <a:buNone/>
              <a:defRPr/>
            </a:pPr>
            <a:r>
              <a:rPr lang="ja-JP" altLang="en-US" dirty="0"/>
              <a:t>２．上司の手がかかり過ぎる</a:t>
            </a:r>
            <a:endParaRPr lang="en-US" altLang="ja-JP" dirty="0"/>
          </a:p>
          <a:p>
            <a:pPr marL="0" indent="0" eaLnBrk="1" fontAlgn="auto" hangingPunct="1">
              <a:spcAft>
                <a:spcPts val="0"/>
              </a:spcAft>
              <a:buFont typeface="Arial" panose="020B0604020202020204" pitchFamily="34" charset="0"/>
              <a:buNone/>
              <a:defRPr/>
            </a:pPr>
            <a:r>
              <a:rPr lang="ja-JP" altLang="en-US" dirty="0"/>
              <a:t>３．不公平感から同僚の不満、モラル低下</a:t>
            </a:r>
            <a:endParaRPr lang="en-US" altLang="ja-JP" dirty="0"/>
          </a:p>
          <a:p>
            <a:pPr marL="0" indent="0" eaLnBrk="1" fontAlgn="auto" hangingPunct="1">
              <a:spcAft>
                <a:spcPts val="0"/>
              </a:spcAft>
              <a:buFont typeface="Arial" panose="020B0604020202020204" pitchFamily="34" charset="0"/>
              <a:buNone/>
              <a:defRPr/>
            </a:pPr>
            <a:r>
              <a:rPr lang="ja-JP" altLang="en-US" dirty="0"/>
              <a:t>４．難渋事例の発生</a:t>
            </a:r>
            <a:endParaRPr lang="en-US" altLang="ja-JP" dirty="0"/>
          </a:p>
          <a:p>
            <a:pPr marL="0" indent="0" eaLnBrk="1" fontAlgn="auto" hangingPunct="1">
              <a:spcAft>
                <a:spcPts val="0"/>
              </a:spcAft>
              <a:buFont typeface="Arial" panose="020B0604020202020204" pitchFamily="34" charset="0"/>
              <a:buNone/>
              <a:defRPr/>
            </a:pPr>
            <a:r>
              <a:rPr lang="ja-JP" altLang="en-US" dirty="0"/>
              <a:t>５．リスクマネジメントとしての「超」脆弱性</a:t>
            </a:r>
            <a:endParaRPr lang="en-US" altLang="ja-JP" dirty="0"/>
          </a:p>
          <a:p>
            <a:pPr marL="0" indent="0" eaLnBrk="1" fontAlgn="auto" hangingPunct="1">
              <a:spcAft>
                <a:spcPts val="0"/>
              </a:spcAft>
              <a:buFont typeface="Arial" panose="020B0604020202020204" pitchFamily="34" charset="0"/>
              <a:buNone/>
              <a:defRPr/>
            </a:pPr>
            <a:r>
              <a:rPr lang="ja-JP" altLang="en-US" dirty="0"/>
              <a:t>（</a:t>
            </a:r>
            <a:r>
              <a:rPr lang="en-US" altLang="ja-JP" dirty="0"/>
              <a:t>→</a:t>
            </a:r>
            <a:r>
              <a:rPr lang="ja-JP" altLang="en-US" dirty="0"/>
              <a:t>安全配慮義務についての大いなる誤解）</a:t>
            </a:r>
            <a:endParaRPr lang="en-US" altLang="ja-JP" dirty="0"/>
          </a:p>
        </p:txBody>
      </p:sp>
      <p:sp>
        <p:nvSpPr>
          <p:cNvPr id="17411" name="スライド番号プレースホルダー 1">
            <a:extLst>
              <a:ext uri="{FF2B5EF4-FFF2-40B4-BE49-F238E27FC236}">
                <a16:creationId xmlns:a16="http://schemas.microsoft.com/office/drawing/2014/main" id="{8905D1A4-D8DB-0C4C-A8EB-1C09B7F841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6801617-D02B-2A45-8662-923D5A6D6F41}" type="slidenum">
              <a:rPr lang="ja-JP" altLang="en-US" sz="1200" smtClean="0">
                <a:solidFill>
                  <a:srgbClr val="898989"/>
                </a:solidFill>
              </a:rPr>
              <a:pPr>
                <a:spcBef>
                  <a:spcPct val="0"/>
                </a:spcBef>
                <a:buFontTx/>
                <a:buNone/>
              </a:pPr>
              <a:t>3</a:t>
            </a:fld>
            <a:endParaRPr lang="ja-JP"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500"/>
                                        <p:tgtEl>
                                          <p:spTgt spid="4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500"/>
                                        <p:tgtEl>
                                          <p:spTgt spid="4099">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Effect transition="in" filter="fade">
                                      <p:cBhvr>
                                        <p:cTn id="35"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C:\Users\Soshi\Documents\My Dropbox\9_Temp\2015年02月25日17時02分55秒.jpg">
            <a:extLst>
              <a:ext uri="{FF2B5EF4-FFF2-40B4-BE49-F238E27FC236}">
                <a16:creationId xmlns:a16="http://schemas.microsoft.com/office/drawing/2014/main" id="{04148677-D201-274F-9DAF-64FE4F73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8763"/>
            <a:ext cx="9144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タイトル 1">
            <a:extLst>
              <a:ext uri="{FF2B5EF4-FFF2-40B4-BE49-F238E27FC236}">
                <a16:creationId xmlns:a16="http://schemas.microsoft.com/office/drawing/2014/main" id="{58F7B3AE-A044-0741-AF7D-8DAAB75E6685}"/>
              </a:ext>
            </a:extLst>
          </p:cNvPr>
          <p:cNvSpPr>
            <a:spLocks noGrp="1"/>
          </p:cNvSpPr>
          <p:nvPr>
            <p:ph type="title"/>
          </p:nvPr>
        </p:nvSpPr>
        <p:spPr/>
        <p:txBody>
          <a:bodyPr/>
          <a:lstStyle/>
          <a:p>
            <a:r>
              <a:rPr lang="ja-JP" altLang="en-US"/>
              <a:t>経験すれば、精神科医も。。。</a:t>
            </a:r>
          </a:p>
        </p:txBody>
      </p:sp>
      <p:sp>
        <p:nvSpPr>
          <p:cNvPr id="66563" name="コンテンツ プレースホルダー 3">
            <a:extLst>
              <a:ext uri="{FF2B5EF4-FFF2-40B4-BE49-F238E27FC236}">
                <a16:creationId xmlns:a16="http://schemas.microsoft.com/office/drawing/2014/main" id="{C87F7E6C-7978-D941-989F-AB3FD148C487}"/>
              </a:ext>
            </a:extLst>
          </p:cNvPr>
          <p:cNvSpPr>
            <a:spLocks noGrp="1"/>
          </p:cNvSpPr>
          <p:nvPr>
            <p:ph idx="1"/>
          </p:nvPr>
        </p:nvSpPr>
        <p:spPr/>
        <p:txBody>
          <a:bodyPr/>
          <a:lstStyle/>
          <a:p>
            <a:endParaRPr lang="ja-JP" altLang="en-US"/>
          </a:p>
        </p:txBody>
      </p:sp>
      <p:sp>
        <p:nvSpPr>
          <p:cNvPr id="66564" name="スライド番号プレースホルダー 2">
            <a:extLst>
              <a:ext uri="{FF2B5EF4-FFF2-40B4-BE49-F238E27FC236}">
                <a16:creationId xmlns:a16="http://schemas.microsoft.com/office/drawing/2014/main" id="{D12771AD-3EE6-1C45-95D2-8E36554C88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5FEF129-C579-F34B-97D8-89550E00D7F5}" type="slidenum">
              <a:rPr lang="ja-JP" altLang="en-US" sz="1200" smtClean="0"/>
              <a:pPr>
                <a:spcBef>
                  <a:spcPct val="0"/>
                </a:spcBef>
                <a:buFontTx/>
                <a:buNone/>
              </a:pPr>
              <a:t>30</a:t>
            </a:fld>
            <a:endParaRPr lang="ja-JP" altLang="en-US" sz="1200"/>
          </a:p>
        </p:txBody>
      </p:sp>
      <p:sp>
        <p:nvSpPr>
          <p:cNvPr id="6" name="角丸四角形 5">
            <a:extLst>
              <a:ext uri="{FF2B5EF4-FFF2-40B4-BE49-F238E27FC236}">
                <a16:creationId xmlns:a16="http://schemas.microsoft.com/office/drawing/2014/main" id="{94A40C4C-7BC8-5643-A2AD-7F4A047803D6}"/>
              </a:ext>
            </a:extLst>
          </p:cNvPr>
          <p:cNvSpPr/>
          <p:nvPr/>
        </p:nvSpPr>
        <p:spPr>
          <a:xfrm>
            <a:off x="7256463" y="3678238"/>
            <a:ext cx="1622425" cy="1720850"/>
          </a:xfrm>
          <a:prstGeom prst="round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タイトル 1">
            <a:extLst>
              <a:ext uri="{FF2B5EF4-FFF2-40B4-BE49-F238E27FC236}">
                <a16:creationId xmlns:a16="http://schemas.microsoft.com/office/drawing/2014/main" id="{7FF659AB-5EF6-9645-B29C-C53295B47CC0}"/>
              </a:ext>
            </a:extLst>
          </p:cNvPr>
          <p:cNvSpPr>
            <a:spLocks noGrp="1"/>
          </p:cNvSpPr>
          <p:nvPr>
            <p:ph type="title"/>
          </p:nvPr>
        </p:nvSpPr>
        <p:spPr/>
        <p:txBody>
          <a:bodyPr/>
          <a:lstStyle/>
          <a:p>
            <a:r>
              <a:rPr lang="ja-JP" altLang="en-US"/>
              <a:t>「復職の時期　見極めて」</a:t>
            </a:r>
          </a:p>
        </p:txBody>
      </p:sp>
      <p:sp>
        <p:nvSpPr>
          <p:cNvPr id="67586" name="コンテンツ プレースホルダー 2">
            <a:extLst>
              <a:ext uri="{FF2B5EF4-FFF2-40B4-BE49-F238E27FC236}">
                <a16:creationId xmlns:a16="http://schemas.microsoft.com/office/drawing/2014/main" id="{84741AFF-BE75-E349-A1B4-205AAD670055}"/>
              </a:ext>
            </a:extLst>
          </p:cNvPr>
          <p:cNvSpPr>
            <a:spLocks noGrp="1"/>
          </p:cNvSpPr>
          <p:nvPr>
            <p:ph idx="1"/>
          </p:nvPr>
        </p:nvSpPr>
        <p:spPr/>
        <p:txBody>
          <a:bodyPr/>
          <a:lstStyle/>
          <a:p>
            <a:pPr marL="0" indent="0">
              <a:buFont typeface="Arial" panose="020B0604020202020204" pitchFamily="34" charset="0"/>
              <a:buNone/>
            </a:pPr>
            <a:r>
              <a:rPr lang="ja-JP" altLang="en-US"/>
              <a:t>かつて休職して治療した人を、もう大丈夫だろうと思って職場に戻したら、またすぐに再休職することがあった。</a:t>
            </a:r>
            <a:endParaRPr lang="en-US" altLang="ja-JP"/>
          </a:p>
          <a:p>
            <a:pPr marL="0" indent="0">
              <a:buFont typeface="Arial" panose="020B0604020202020204" pitchFamily="34" charset="0"/>
              <a:buNone/>
            </a:pPr>
            <a:r>
              <a:rPr lang="ja-JP" altLang="en-US"/>
              <a:t>考えたら、私が復職のための診断書を出すのが早過ぎた。</a:t>
            </a:r>
            <a:endParaRPr lang="en-US" altLang="ja-JP"/>
          </a:p>
          <a:p>
            <a:pPr marL="0" indent="0">
              <a:buFont typeface="Arial" panose="020B0604020202020204" pitchFamily="34" charset="0"/>
              <a:buNone/>
            </a:pPr>
            <a:r>
              <a:rPr lang="ja-JP" altLang="en-US"/>
              <a:t>休んでいて具合がいいのと、ストレスがかかる職場で働けるのは別のことだ。</a:t>
            </a:r>
          </a:p>
        </p:txBody>
      </p:sp>
      <p:sp>
        <p:nvSpPr>
          <p:cNvPr id="67587" name="スライド番号プレースホルダー 2">
            <a:extLst>
              <a:ext uri="{FF2B5EF4-FFF2-40B4-BE49-F238E27FC236}">
                <a16:creationId xmlns:a16="http://schemas.microsoft.com/office/drawing/2014/main" id="{19F1AF48-622F-3543-AAAC-D599787E4BF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89C887B-13E5-3046-A63E-7B0D5DF4B8D9}" type="slidenum">
              <a:rPr lang="ja-JP" altLang="en-US" sz="1200" smtClean="0"/>
              <a:pPr>
                <a:spcBef>
                  <a:spcPct val="0"/>
                </a:spcBef>
                <a:buFontTx/>
                <a:buNone/>
              </a:pPr>
              <a:t>31</a:t>
            </a:fld>
            <a:endParaRPr lang="ja-JP" altLang="en-US" sz="1200"/>
          </a:p>
        </p:txBody>
      </p:sp>
      <p:sp>
        <p:nvSpPr>
          <p:cNvPr id="67588" name="テキスト ボックス 5">
            <a:extLst>
              <a:ext uri="{FF2B5EF4-FFF2-40B4-BE49-F238E27FC236}">
                <a16:creationId xmlns:a16="http://schemas.microsoft.com/office/drawing/2014/main" id="{FAFC4130-73F5-964F-846C-B257B83E6B27}"/>
              </a:ext>
            </a:extLst>
          </p:cNvPr>
          <p:cNvSpPr txBox="1">
            <a:spLocks noChangeArrowheads="1"/>
          </p:cNvSpPr>
          <p:nvPr/>
        </p:nvSpPr>
        <p:spPr bwMode="auto">
          <a:xfrm>
            <a:off x="2097088" y="5648325"/>
            <a:ext cx="40370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t>2015.2.24</a:t>
            </a:r>
            <a:r>
              <a:rPr lang="ja-JP" altLang="en-US" sz="1800"/>
              <a:t>　朝日新聞</a:t>
            </a:r>
            <a:br>
              <a:rPr lang="en-US" altLang="ja-JP" sz="1800"/>
            </a:br>
            <a:r>
              <a:rPr lang="ja-JP" altLang="en-US" sz="1800"/>
              <a:t>五十嵐良雄（メディカルケア虎ノ門院長）</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タイトル 1">
            <a:extLst>
              <a:ext uri="{FF2B5EF4-FFF2-40B4-BE49-F238E27FC236}">
                <a16:creationId xmlns:a16="http://schemas.microsoft.com/office/drawing/2014/main" id="{B95E0420-9DFC-0549-B0A9-355300DB1EC0}"/>
              </a:ext>
            </a:extLst>
          </p:cNvPr>
          <p:cNvSpPr>
            <a:spLocks noGrp="1"/>
          </p:cNvSpPr>
          <p:nvPr>
            <p:ph type="title"/>
          </p:nvPr>
        </p:nvSpPr>
        <p:spPr/>
        <p:txBody>
          <a:bodyPr/>
          <a:lstStyle/>
          <a:p>
            <a:r>
              <a:rPr lang="ja-JP" altLang="en-US"/>
              <a:t>ラインケアの再定義が必要</a:t>
            </a:r>
          </a:p>
        </p:txBody>
      </p:sp>
      <p:sp>
        <p:nvSpPr>
          <p:cNvPr id="68610" name="コンテンツ プレースホルダー 2">
            <a:extLst>
              <a:ext uri="{FF2B5EF4-FFF2-40B4-BE49-F238E27FC236}">
                <a16:creationId xmlns:a16="http://schemas.microsoft.com/office/drawing/2014/main" id="{CE1BA153-0D6D-4A4A-ABAB-3C2FE66CFFD0}"/>
              </a:ext>
            </a:extLst>
          </p:cNvPr>
          <p:cNvSpPr>
            <a:spLocks noGrp="1"/>
          </p:cNvSpPr>
          <p:nvPr>
            <p:ph idx="1"/>
          </p:nvPr>
        </p:nvSpPr>
        <p:spPr/>
        <p:txBody>
          <a:bodyPr/>
          <a:lstStyle/>
          <a:p>
            <a:pPr marL="0" indent="0">
              <a:buFont typeface="Arial" panose="020B0604020202020204" pitchFamily="34" charset="0"/>
              <a:buNone/>
            </a:pPr>
            <a:r>
              <a:rPr lang="ja-JP" altLang="en-US"/>
              <a:t>　ラインによる「メンタル」ケアは、困難であり、また様々な問題を生み出す。（最大の問題は、結果が良くないこと、事後的に支持されない）</a:t>
            </a: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r>
              <a:rPr lang="ja-JP" altLang="en-US"/>
              <a:t>　ラインによるケアは、病気ではなく、業務を対象として、マネジメントにフォーカスすべきである。</a:t>
            </a:r>
            <a:endParaRPr lang="en-US" altLang="ja-JP"/>
          </a:p>
          <a:p>
            <a:pPr marL="0" indent="0">
              <a:buFont typeface="Arial" panose="020B0604020202020204" pitchFamily="34" charset="0"/>
              <a:buNone/>
            </a:pPr>
            <a:r>
              <a:rPr lang="ja-JP" altLang="en-US"/>
              <a:t>→やってはいけないこと①軽減勤務、②異動</a:t>
            </a:r>
          </a:p>
        </p:txBody>
      </p:sp>
      <p:sp>
        <p:nvSpPr>
          <p:cNvPr id="68611" name="スライド番号プレースホルダー 2">
            <a:extLst>
              <a:ext uri="{FF2B5EF4-FFF2-40B4-BE49-F238E27FC236}">
                <a16:creationId xmlns:a16="http://schemas.microsoft.com/office/drawing/2014/main" id="{A99D5242-E2B2-6C4D-B622-6FDBBC2B1A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40F426E-0543-1849-9CE5-D39E6E302CA6}" type="slidenum">
              <a:rPr lang="ja-JP" altLang="en-US" sz="1200" smtClean="0"/>
              <a:pPr>
                <a:spcBef>
                  <a:spcPct val="0"/>
                </a:spcBef>
                <a:buFontTx/>
                <a:buNone/>
              </a:pPr>
              <a:t>32</a:t>
            </a:fld>
            <a:endParaRPr lang="ja-JP" altLang="en-US"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a:extLst>
              <a:ext uri="{FF2B5EF4-FFF2-40B4-BE49-F238E27FC236}">
                <a16:creationId xmlns:a16="http://schemas.microsoft.com/office/drawing/2014/main" id="{4DE471D9-9018-E940-9388-DDC76BF683B6}"/>
              </a:ext>
            </a:extLst>
          </p:cNvPr>
          <p:cNvSpPr>
            <a:spLocks noGrp="1"/>
          </p:cNvSpPr>
          <p:nvPr>
            <p:ph type="title"/>
          </p:nvPr>
        </p:nvSpPr>
        <p:spPr/>
        <p:txBody>
          <a:bodyPr/>
          <a:lstStyle/>
          <a:p>
            <a:r>
              <a:rPr lang="ja-JP" altLang="en-US"/>
              <a:t>最後に</a:t>
            </a:r>
          </a:p>
        </p:txBody>
      </p:sp>
      <p:sp>
        <p:nvSpPr>
          <p:cNvPr id="48131" name="コンテンツ プレースホルダー 2">
            <a:extLst>
              <a:ext uri="{FF2B5EF4-FFF2-40B4-BE49-F238E27FC236}">
                <a16:creationId xmlns:a16="http://schemas.microsoft.com/office/drawing/2014/main" id="{C6A90655-E9F2-3745-B037-8F003CD3D386}"/>
              </a:ext>
            </a:extLst>
          </p:cNvPr>
          <p:cNvSpPr>
            <a:spLocks noGrp="1"/>
          </p:cNvSpPr>
          <p:nvPr>
            <p:ph idx="1"/>
          </p:nvPr>
        </p:nvSpPr>
        <p:spPr/>
        <p:txBody>
          <a:bodyPr/>
          <a:lstStyle/>
          <a:p>
            <a:pPr eaLnBrk="1" hangingPunct="1">
              <a:spcBef>
                <a:spcPct val="0"/>
              </a:spcBef>
              <a:defRPr/>
            </a:pPr>
            <a:r>
              <a:rPr lang="ja-JP" altLang="en-US" sz="2800" dirty="0"/>
              <a:t>決して悪質なケースへの対応についてのみを主眼においているわけではありません。</a:t>
            </a:r>
            <a:endParaRPr lang="en-US" altLang="ja-JP" sz="2800" dirty="0"/>
          </a:p>
          <a:p>
            <a:pPr eaLnBrk="1" hangingPunct="1">
              <a:spcBef>
                <a:spcPct val="0"/>
              </a:spcBef>
              <a:defRPr/>
            </a:pPr>
            <a:r>
              <a:rPr lang="ja-JP" altLang="en-US" sz="2800" dirty="0"/>
              <a:t>通常のケースについても、業務上成果は向上します。</a:t>
            </a:r>
            <a:endParaRPr lang="en-US" altLang="ja-JP" sz="2800" dirty="0"/>
          </a:p>
          <a:p>
            <a:pPr eaLnBrk="1" hangingPunct="1">
              <a:spcBef>
                <a:spcPct val="0"/>
              </a:spcBef>
              <a:defRPr/>
            </a:pPr>
            <a:r>
              <a:rPr lang="ja-JP" altLang="en-US" sz="2800" dirty="0"/>
              <a:t>ルール適用が安定化することにより、悪質ケースの発生の一次予防になります。</a:t>
            </a:r>
            <a:endParaRPr lang="en-US" altLang="ja-JP" sz="2800" dirty="0"/>
          </a:p>
          <a:p>
            <a:pPr eaLnBrk="1" hangingPunct="1">
              <a:spcBef>
                <a:spcPct val="0"/>
              </a:spcBef>
              <a:defRPr/>
            </a:pPr>
            <a:r>
              <a:rPr lang="ja-JP" altLang="en-US" sz="2800" dirty="0"/>
              <a:t>会社側に「解雇の方法論を与える」との誤解がありますが、ルールの明確化はむしろ逆の効果をもたらします。</a:t>
            </a:r>
          </a:p>
          <a:p>
            <a:pPr marL="0" indent="0">
              <a:buFont typeface="Arial" panose="020B0604020202020204" pitchFamily="34" charset="0"/>
              <a:buNone/>
              <a:defRPr/>
            </a:pPr>
            <a:r>
              <a:rPr lang="ja-JP" altLang="en-US" sz="2400" dirty="0"/>
              <a:t>岡山県市町村振興協会メンタルヘルス研究会報告書</a:t>
            </a:r>
            <a:endParaRPr lang="en-US" altLang="ja-JP" sz="2400" dirty="0"/>
          </a:p>
          <a:p>
            <a:pPr marL="0" indent="0">
              <a:buFont typeface="Arial" panose="020B0604020202020204" pitchFamily="34" charset="0"/>
              <a:buNone/>
              <a:defRPr/>
            </a:pPr>
            <a:r>
              <a:rPr lang="en-US" altLang="ja-JP" sz="2400" dirty="0"/>
              <a:t>http://www.unit-gp.jp/eisei/wp/?p=2773</a:t>
            </a:r>
          </a:p>
        </p:txBody>
      </p:sp>
      <p:sp>
        <p:nvSpPr>
          <p:cNvPr id="69635" name="スライド番号プレースホルダー 3">
            <a:extLst>
              <a:ext uri="{FF2B5EF4-FFF2-40B4-BE49-F238E27FC236}">
                <a16:creationId xmlns:a16="http://schemas.microsoft.com/office/drawing/2014/main" id="{E53006AF-5655-FD44-8612-7F3F77CBA1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920AFEF-B33F-3F44-B3CE-F6E0EBC0DF29}" type="slidenum">
              <a:rPr lang="ja-JP" altLang="en-US" sz="1200" smtClean="0"/>
              <a:pPr>
                <a:spcBef>
                  <a:spcPct val="0"/>
                </a:spcBef>
                <a:buFontTx/>
                <a:buNone/>
              </a:pPr>
              <a:t>33</a:t>
            </a:fld>
            <a:endParaRPr lang="ja-JP" altLang="en-US" sz="1200"/>
          </a:p>
        </p:txBody>
      </p:sp>
      <p:pic>
        <p:nvPicPr>
          <p:cNvPr id="69636" name="Picture 4">
            <a:extLst>
              <a:ext uri="{FF2B5EF4-FFF2-40B4-BE49-F238E27FC236}">
                <a16:creationId xmlns:a16="http://schemas.microsoft.com/office/drawing/2014/main" id="{2F96A7D8-9574-4A4E-923C-346263519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5105400"/>
            <a:ext cx="5068887" cy="147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a:extLst>
              <a:ext uri="{FF2B5EF4-FFF2-40B4-BE49-F238E27FC236}">
                <a16:creationId xmlns:a16="http://schemas.microsoft.com/office/drawing/2014/main" id="{39E71257-8F0B-1C48-9C27-7BAB02D01E8F}"/>
              </a:ext>
            </a:extLst>
          </p:cNvPr>
          <p:cNvSpPr txBox="1">
            <a:spLocks/>
          </p:cNvSpPr>
          <p:nvPr/>
        </p:nvSpPr>
        <p:spPr bwMode="auto">
          <a:xfrm>
            <a:off x="1981200" y="266700"/>
            <a:ext cx="82296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4400"/>
              <a:t>まとめ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4" fill="hold" grpId="0" nodeType="withEffect">
                                  <p:stCondLst>
                                    <p:cond delay="0"/>
                                  </p:stCondLst>
                                  <p:childTnLst>
                                    <p:animEffect transition="out" filter="wipe(down)">
                                      <p:cBhvr>
                                        <p:cTn id="6" dur="500"/>
                                        <p:tgtEl>
                                          <p:spTgt spid="48130"/>
                                        </p:tgtEl>
                                      </p:cBhvr>
                                    </p:animEffect>
                                    <p:set>
                                      <p:cBhvr>
                                        <p:cTn id="7" dur="1" fill="hold">
                                          <p:stCondLst>
                                            <p:cond delay="499"/>
                                          </p:stCondLst>
                                        </p:cTn>
                                        <p:tgtEl>
                                          <p:spTgt spid="48130"/>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a:extLst>
              <a:ext uri="{FF2B5EF4-FFF2-40B4-BE49-F238E27FC236}">
                <a16:creationId xmlns:a16="http://schemas.microsoft.com/office/drawing/2014/main" id="{AB4A0B0C-86C7-D440-8DC1-D15DECDF4E99}"/>
              </a:ext>
            </a:extLst>
          </p:cNvPr>
          <p:cNvSpPr>
            <a:spLocks noGrp="1"/>
          </p:cNvSpPr>
          <p:nvPr>
            <p:ph type="title"/>
          </p:nvPr>
        </p:nvSpPr>
        <p:spPr/>
        <p:txBody>
          <a:bodyPr/>
          <a:lstStyle/>
          <a:p>
            <a:pPr eaLnBrk="1" hangingPunct="1"/>
            <a:r>
              <a:rPr lang="ja-JP" altLang="en-US"/>
              <a:t>業務遂行レベルに着目した対応結果</a:t>
            </a:r>
          </a:p>
        </p:txBody>
      </p:sp>
      <p:cxnSp>
        <p:nvCxnSpPr>
          <p:cNvPr id="5" name="直線コネクタ 4">
            <a:extLst>
              <a:ext uri="{FF2B5EF4-FFF2-40B4-BE49-F238E27FC236}">
                <a16:creationId xmlns:a16="http://schemas.microsoft.com/office/drawing/2014/main" id="{362A3D22-FDF9-1C42-821B-A05F58A7C8DE}"/>
              </a:ext>
            </a:extLst>
          </p:cNvPr>
          <p:cNvCxnSpPr>
            <a:cxnSpLocks/>
            <a:stCxn id="18437" idx="3"/>
          </p:cNvCxnSpPr>
          <p:nvPr/>
        </p:nvCxnSpPr>
        <p:spPr>
          <a:xfrm>
            <a:off x="3006725" y="3344863"/>
            <a:ext cx="5884863" cy="14287"/>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B7809188-4504-2142-A6F6-D274D934B1C7}"/>
              </a:ext>
            </a:extLst>
          </p:cNvPr>
          <p:cNvCxnSpPr/>
          <p:nvPr/>
        </p:nvCxnSpPr>
        <p:spPr>
          <a:xfrm>
            <a:off x="2941638" y="2571750"/>
            <a:ext cx="594995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EE9B476-5820-D54E-8B98-58CA96BBC706}"/>
              </a:ext>
            </a:extLst>
          </p:cNvPr>
          <p:cNvCxnSpPr>
            <a:cxnSpLocks/>
          </p:cNvCxnSpPr>
          <p:nvPr/>
        </p:nvCxnSpPr>
        <p:spPr>
          <a:xfrm>
            <a:off x="2941638" y="4216400"/>
            <a:ext cx="594995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8437" name="テキスト ボックス 46">
            <a:extLst>
              <a:ext uri="{FF2B5EF4-FFF2-40B4-BE49-F238E27FC236}">
                <a16:creationId xmlns:a16="http://schemas.microsoft.com/office/drawing/2014/main" id="{AE6DC054-5677-844A-8A45-4FAF5B3800AF}"/>
              </a:ext>
            </a:extLst>
          </p:cNvPr>
          <p:cNvSpPr txBox="1">
            <a:spLocks noChangeArrowheads="1"/>
          </p:cNvSpPr>
          <p:nvPr/>
        </p:nvSpPr>
        <p:spPr bwMode="auto">
          <a:xfrm>
            <a:off x="2098675" y="3160713"/>
            <a:ext cx="908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t>B:100</a:t>
            </a:r>
            <a:endParaRPr lang="ja-JP" altLang="en-US" sz="1800"/>
          </a:p>
        </p:txBody>
      </p:sp>
      <p:cxnSp>
        <p:nvCxnSpPr>
          <p:cNvPr id="9" name="直線矢印コネクタ 8">
            <a:extLst>
              <a:ext uri="{FF2B5EF4-FFF2-40B4-BE49-F238E27FC236}">
                <a16:creationId xmlns:a16="http://schemas.microsoft.com/office/drawing/2014/main" id="{47B70B6C-F1CC-1A40-BF5C-D9F6E9607298}"/>
              </a:ext>
            </a:extLst>
          </p:cNvPr>
          <p:cNvCxnSpPr/>
          <p:nvPr/>
        </p:nvCxnSpPr>
        <p:spPr>
          <a:xfrm flipV="1">
            <a:off x="3135313" y="2578100"/>
            <a:ext cx="1000125" cy="71437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22061A3C-BF66-884B-8E55-BE0C583BEC5F}"/>
              </a:ext>
            </a:extLst>
          </p:cNvPr>
          <p:cNvCxnSpPr/>
          <p:nvPr/>
        </p:nvCxnSpPr>
        <p:spPr>
          <a:xfrm>
            <a:off x="3135313" y="3292475"/>
            <a:ext cx="1000125" cy="1588"/>
          </a:xfrm>
          <a:prstGeom prst="straightConnector1">
            <a:avLst/>
          </a:prstGeom>
          <a:ln w="1270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851A55D6-046A-7549-8C35-6290FC058C61}"/>
              </a:ext>
            </a:extLst>
          </p:cNvPr>
          <p:cNvCxnSpPr/>
          <p:nvPr/>
        </p:nvCxnSpPr>
        <p:spPr>
          <a:xfrm>
            <a:off x="3135313" y="3292475"/>
            <a:ext cx="1000125" cy="142875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曲線コネクタ 11">
            <a:extLst>
              <a:ext uri="{FF2B5EF4-FFF2-40B4-BE49-F238E27FC236}">
                <a16:creationId xmlns:a16="http://schemas.microsoft.com/office/drawing/2014/main" id="{784A5AB1-DB9B-444F-A08B-2CD6C81B8C54}"/>
              </a:ext>
            </a:extLst>
          </p:cNvPr>
          <p:cNvCxnSpPr/>
          <p:nvPr/>
        </p:nvCxnSpPr>
        <p:spPr>
          <a:xfrm flipV="1">
            <a:off x="5024438" y="2644775"/>
            <a:ext cx="3500437" cy="642938"/>
          </a:xfrm>
          <a:prstGeom prst="curvedConnector3">
            <a:avLst>
              <a:gd name="adj1" fmla="val 50000"/>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3" name="曲線コネクタ 12">
            <a:extLst>
              <a:ext uri="{FF2B5EF4-FFF2-40B4-BE49-F238E27FC236}">
                <a16:creationId xmlns:a16="http://schemas.microsoft.com/office/drawing/2014/main" id="{2E0EDBD3-B9F0-5D46-A398-5E43EFBC437F}"/>
              </a:ext>
            </a:extLst>
          </p:cNvPr>
          <p:cNvCxnSpPr/>
          <p:nvPr/>
        </p:nvCxnSpPr>
        <p:spPr>
          <a:xfrm flipV="1">
            <a:off x="5024438" y="3144838"/>
            <a:ext cx="3500437" cy="142875"/>
          </a:xfrm>
          <a:prstGeom prst="curvedConnector3">
            <a:avLst>
              <a:gd name="adj1" fmla="val 50000"/>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443" name="テキスト ボックス 66">
            <a:extLst>
              <a:ext uri="{FF2B5EF4-FFF2-40B4-BE49-F238E27FC236}">
                <a16:creationId xmlns:a16="http://schemas.microsoft.com/office/drawing/2014/main" id="{3D55B35B-6542-1545-93EF-D7EE077A5480}"/>
              </a:ext>
            </a:extLst>
          </p:cNvPr>
          <p:cNvSpPr txBox="1">
            <a:spLocks noChangeArrowheads="1"/>
          </p:cNvSpPr>
          <p:nvPr/>
        </p:nvSpPr>
        <p:spPr bwMode="auto">
          <a:xfrm>
            <a:off x="2239963" y="2341563"/>
            <a:ext cx="538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t>A</a:t>
            </a:r>
            <a:endParaRPr lang="ja-JP" altLang="en-US" sz="1800"/>
          </a:p>
        </p:txBody>
      </p:sp>
      <p:sp>
        <p:nvSpPr>
          <p:cNvPr id="18444" name="テキスト ボックス 68">
            <a:extLst>
              <a:ext uri="{FF2B5EF4-FFF2-40B4-BE49-F238E27FC236}">
                <a16:creationId xmlns:a16="http://schemas.microsoft.com/office/drawing/2014/main" id="{D1D053AA-5E0B-C54E-91DD-8050BA817953}"/>
              </a:ext>
            </a:extLst>
          </p:cNvPr>
          <p:cNvSpPr txBox="1">
            <a:spLocks noChangeArrowheads="1"/>
          </p:cNvSpPr>
          <p:nvPr/>
        </p:nvSpPr>
        <p:spPr bwMode="auto">
          <a:xfrm>
            <a:off x="2317750" y="3984625"/>
            <a:ext cx="522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t>C</a:t>
            </a:r>
            <a:endParaRPr lang="ja-JP" altLang="en-US" sz="1800"/>
          </a:p>
        </p:txBody>
      </p:sp>
      <p:sp>
        <p:nvSpPr>
          <p:cNvPr id="16" name="下矢印吹き出し 15">
            <a:extLst>
              <a:ext uri="{FF2B5EF4-FFF2-40B4-BE49-F238E27FC236}">
                <a16:creationId xmlns:a16="http://schemas.microsoft.com/office/drawing/2014/main" id="{326A7F47-6751-904C-856A-5CC3EB415201}"/>
              </a:ext>
            </a:extLst>
          </p:cNvPr>
          <p:cNvSpPr/>
          <p:nvPr/>
        </p:nvSpPr>
        <p:spPr>
          <a:xfrm>
            <a:off x="5100638" y="1800225"/>
            <a:ext cx="1214437" cy="128587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050" dirty="0"/>
              <a:t>上司の業務遂行レベルに着目した指導</a:t>
            </a:r>
          </a:p>
        </p:txBody>
      </p:sp>
      <p:sp>
        <p:nvSpPr>
          <p:cNvPr id="17" name="上矢印吹き出し 16">
            <a:extLst>
              <a:ext uri="{FF2B5EF4-FFF2-40B4-BE49-F238E27FC236}">
                <a16:creationId xmlns:a16="http://schemas.microsoft.com/office/drawing/2014/main" id="{62C4A51D-11C3-C24D-88EB-E7E08DEC23FB}"/>
              </a:ext>
            </a:extLst>
          </p:cNvPr>
          <p:cNvSpPr/>
          <p:nvPr/>
        </p:nvSpPr>
        <p:spPr>
          <a:xfrm>
            <a:off x="3206750" y="4903788"/>
            <a:ext cx="857250" cy="10001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t>同僚の支援</a:t>
            </a:r>
          </a:p>
        </p:txBody>
      </p:sp>
      <p:sp>
        <p:nvSpPr>
          <p:cNvPr id="18" name="下矢印吹き出し 17">
            <a:extLst>
              <a:ext uri="{FF2B5EF4-FFF2-40B4-BE49-F238E27FC236}">
                <a16:creationId xmlns:a16="http://schemas.microsoft.com/office/drawing/2014/main" id="{8F430E64-3B3D-3A43-A85A-D68A38A69AA5}"/>
              </a:ext>
            </a:extLst>
          </p:cNvPr>
          <p:cNvSpPr/>
          <p:nvPr/>
        </p:nvSpPr>
        <p:spPr>
          <a:xfrm>
            <a:off x="7953375" y="2933700"/>
            <a:ext cx="857250" cy="1000125"/>
          </a:xfrm>
          <a:prstGeom prst="downArrowCallou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t>同僚への支援</a:t>
            </a:r>
          </a:p>
        </p:txBody>
      </p:sp>
      <p:cxnSp>
        <p:nvCxnSpPr>
          <p:cNvPr id="19" name="直線矢印コネクタ 18">
            <a:extLst>
              <a:ext uri="{FF2B5EF4-FFF2-40B4-BE49-F238E27FC236}">
                <a16:creationId xmlns:a16="http://schemas.microsoft.com/office/drawing/2014/main" id="{37B24E79-7111-1045-8D37-A7C062A12EBE}"/>
              </a:ext>
            </a:extLst>
          </p:cNvPr>
          <p:cNvCxnSpPr/>
          <p:nvPr/>
        </p:nvCxnSpPr>
        <p:spPr>
          <a:xfrm rot="16200000" flipH="1">
            <a:off x="5953125" y="3430588"/>
            <a:ext cx="1500187" cy="1214438"/>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スマイル 19">
            <a:extLst>
              <a:ext uri="{FF2B5EF4-FFF2-40B4-BE49-F238E27FC236}">
                <a16:creationId xmlns:a16="http://schemas.microsoft.com/office/drawing/2014/main" id="{BBFC7846-A100-EA46-AD29-036E4931BAE6}"/>
              </a:ext>
            </a:extLst>
          </p:cNvPr>
          <p:cNvSpPr/>
          <p:nvPr/>
        </p:nvSpPr>
        <p:spPr>
          <a:xfrm>
            <a:off x="8239125" y="1930400"/>
            <a:ext cx="571500" cy="5715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円/楕円 21">
            <a:extLst>
              <a:ext uri="{FF2B5EF4-FFF2-40B4-BE49-F238E27FC236}">
                <a16:creationId xmlns:a16="http://schemas.microsoft.com/office/drawing/2014/main" id="{9387548C-F7E4-0643-81E8-1FE558A2DF7B}"/>
              </a:ext>
            </a:extLst>
          </p:cNvPr>
          <p:cNvSpPr/>
          <p:nvPr/>
        </p:nvSpPr>
        <p:spPr>
          <a:xfrm>
            <a:off x="2908300" y="3257550"/>
            <a:ext cx="214313" cy="212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3" name="テキスト ボックス 22">
            <a:extLst>
              <a:ext uri="{FF2B5EF4-FFF2-40B4-BE49-F238E27FC236}">
                <a16:creationId xmlns:a16="http://schemas.microsoft.com/office/drawing/2014/main" id="{EC5E9235-B057-A146-9809-2ECB70CD5453}"/>
              </a:ext>
            </a:extLst>
          </p:cNvPr>
          <p:cNvSpPr txBox="1">
            <a:spLocks noChangeArrowheads="1"/>
          </p:cNvSpPr>
          <p:nvPr/>
        </p:nvSpPr>
        <p:spPr bwMode="auto">
          <a:xfrm>
            <a:off x="3697288" y="3636963"/>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latin typeface="ＭＳ ゴシック" panose="020B0609070205080204" pitchFamily="49" charset="-128"/>
                <a:ea typeface="ＭＳ ゴシック" panose="020B0609070205080204" pitchFamily="49" charset="-128"/>
              </a:rPr>
              <a:t>5%</a:t>
            </a:r>
            <a:r>
              <a:rPr lang="ja-JP" altLang="en-US" sz="1800">
                <a:latin typeface="ＭＳ ゴシック" panose="020B0609070205080204" pitchFamily="49" charset="-128"/>
                <a:ea typeface="ＭＳ ゴシック" panose="020B0609070205080204" pitchFamily="49" charset="-128"/>
              </a:rPr>
              <a:t>未満</a:t>
            </a:r>
            <a:endParaRPr lang="ja-JP" altLang="en-US" sz="1800">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FDD27578-B5FE-344E-9D48-8FA0204C0A64}"/>
              </a:ext>
            </a:extLst>
          </p:cNvPr>
          <p:cNvSpPr txBox="1">
            <a:spLocks noChangeArrowheads="1"/>
          </p:cNvSpPr>
          <p:nvPr/>
        </p:nvSpPr>
        <p:spPr bwMode="auto">
          <a:xfrm>
            <a:off x="3054350" y="2632075"/>
            <a:ext cx="58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t>15%</a:t>
            </a:r>
            <a:endParaRPr lang="ja-JP" altLang="en-US" sz="1800"/>
          </a:p>
        </p:txBody>
      </p:sp>
      <p:sp>
        <p:nvSpPr>
          <p:cNvPr id="25" name="テキスト ボックス 24">
            <a:extLst>
              <a:ext uri="{FF2B5EF4-FFF2-40B4-BE49-F238E27FC236}">
                <a16:creationId xmlns:a16="http://schemas.microsoft.com/office/drawing/2014/main" id="{908EAFF0-A136-B64E-8ECF-2A103F684BA8}"/>
              </a:ext>
            </a:extLst>
          </p:cNvPr>
          <p:cNvSpPr txBox="1">
            <a:spLocks noChangeArrowheads="1"/>
          </p:cNvSpPr>
          <p:nvPr/>
        </p:nvSpPr>
        <p:spPr bwMode="auto">
          <a:xfrm>
            <a:off x="3405188" y="3090863"/>
            <a:ext cx="58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t>80%</a:t>
            </a:r>
            <a:endParaRPr lang="ja-JP" altLang="en-US" sz="1800"/>
          </a:p>
        </p:txBody>
      </p:sp>
      <p:sp>
        <p:nvSpPr>
          <p:cNvPr id="4" name="テキスト ボックス 3">
            <a:extLst>
              <a:ext uri="{FF2B5EF4-FFF2-40B4-BE49-F238E27FC236}">
                <a16:creationId xmlns:a16="http://schemas.microsoft.com/office/drawing/2014/main" id="{4A988574-661C-6A4E-B3C6-73120B1B1315}"/>
              </a:ext>
            </a:extLst>
          </p:cNvPr>
          <p:cNvSpPr txBox="1">
            <a:spLocks noChangeArrowheads="1"/>
          </p:cNvSpPr>
          <p:nvPr/>
        </p:nvSpPr>
        <p:spPr bwMode="auto">
          <a:xfrm>
            <a:off x="7624763" y="1489075"/>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1800">
                <a:latin typeface="ＭＳ ゴシック" panose="020B0609070205080204" pitchFamily="49" charset="-128"/>
                <a:ea typeface="ＭＳ ゴシック" panose="020B0609070205080204" pitchFamily="49" charset="-128"/>
              </a:rPr>
              <a:t>配慮期間後には</a:t>
            </a:r>
            <a:endParaRPr lang="ja-JP" altLang="en-US" sz="1800">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302FA424-6CD3-BC43-A3A8-ED7E3CBC4A15}"/>
              </a:ext>
            </a:extLst>
          </p:cNvPr>
          <p:cNvSpPr txBox="1">
            <a:spLocks noChangeArrowheads="1"/>
          </p:cNvSpPr>
          <p:nvPr/>
        </p:nvSpPr>
        <p:spPr bwMode="auto">
          <a:xfrm>
            <a:off x="9180513" y="3060700"/>
            <a:ext cx="992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latin typeface="ＭＳ ゴシック" panose="020B0609070205080204" pitchFamily="49" charset="-128"/>
                <a:ea typeface="ＭＳ ゴシック" panose="020B0609070205080204" pitchFamily="49" charset="-128"/>
              </a:rPr>
              <a:t>40-20</a:t>
            </a:r>
            <a:r>
              <a:rPr lang="ja-JP" altLang="en-US" sz="1800">
                <a:latin typeface="ＭＳ ゴシック" panose="020B0609070205080204" pitchFamily="49" charset="-128"/>
                <a:ea typeface="ＭＳ ゴシック" panose="020B0609070205080204" pitchFamily="49" charset="-128"/>
              </a:rPr>
              <a:t>人</a:t>
            </a:r>
            <a:endParaRPr lang="ja-JP" altLang="en-US" sz="1800">
              <a:ea typeface="ＭＳ ゴシック" panose="020B0609070205080204" pitchFamily="49" charset="-128"/>
            </a:endParaRPr>
          </a:p>
        </p:txBody>
      </p:sp>
      <p:sp>
        <p:nvSpPr>
          <p:cNvPr id="28" name="テキスト ボックス 27">
            <a:extLst>
              <a:ext uri="{FF2B5EF4-FFF2-40B4-BE49-F238E27FC236}">
                <a16:creationId xmlns:a16="http://schemas.microsoft.com/office/drawing/2014/main" id="{D2FA38F9-FEF0-E040-BCB9-F60568066B9F}"/>
              </a:ext>
            </a:extLst>
          </p:cNvPr>
          <p:cNvSpPr txBox="1">
            <a:spLocks noChangeArrowheads="1"/>
          </p:cNvSpPr>
          <p:nvPr/>
        </p:nvSpPr>
        <p:spPr bwMode="auto">
          <a:xfrm>
            <a:off x="9093200" y="4005263"/>
            <a:ext cx="110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人未満</a:t>
            </a:r>
            <a:endParaRPr lang="en-US" altLang="ja-JP" sz="1800">
              <a:latin typeface="ＭＳ ゴシック" panose="020B0609070205080204" pitchFamily="49" charset="-128"/>
              <a:ea typeface="ＭＳ ゴシック" panose="020B0609070205080204" pitchFamily="49" charset="-128"/>
            </a:endParaRPr>
          </a:p>
        </p:txBody>
      </p:sp>
      <p:sp>
        <p:nvSpPr>
          <p:cNvPr id="29" name="テキスト ボックス 28">
            <a:extLst>
              <a:ext uri="{FF2B5EF4-FFF2-40B4-BE49-F238E27FC236}">
                <a16:creationId xmlns:a16="http://schemas.microsoft.com/office/drawing/2014/main" id="{3B3E36A8-6F6A-2B40-92D0-3ECF2BCCC976}"/>
              </a:ext>
            </a:extLst>
          </p:cNvPr>
          <p:cNvSpPr txBox="1">
            <a:spLocks noChangeArrowheads="1"/>
          </p:cNvSpPr>
          <p:nvPr/>
        </p:nvSpPr>
        <p:spPr bwMode="auto">
          <a:xfrm>
            <a:off x="9191625" y="249237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latin typeface="ＭＳ ゴシック" panose="020B0609070205080204" pitchFamily="49" charset="-128"/>
                <a:ea typeface="ＭＳ ゴシック" panose="020B0609070205080204" pitchFamily="49" charset="-128"/>
              </a:rPr>
              <a:t>50-70</a:t>
            </a:r>
            <a:r>
              <a:rPr lang="ja-JP" altLang="en-US" sz="1800">
                <a:latin typeface="ＭＳ ゴシック" panose="020B0609070205080204" pitchFamily="49" charset="-128"/>
                <a:ea typeface="ＭＳ ゴシック" panose="020B0609070205080204" pitchFamily="49" charset="-128"/>
              </a:rPr>
              <a:t>人</a:t>
            </a:r>
            <a:endParaRPr lang="ja-JP" altLang="en-US" sz="1800">
              <a:ea typeface="ＭＳ ゴシック" panose="020B0609070205080204" pitchFamily="49" charset="-128"/>
            </a:endParaRPr>
          </a:p>
        </p:txBody>
      </p:sp>
      <p:sp>
        <p:nvSpPr>
          <p:cNvPr id="30" name="角丸四角形 29">
            <a:extLst>
              <a:ext uri="{FF2B5EF4-FFF2-40B4-BE49-F238E27FC236}">
                <a16:creationId xmlns:a16="http://schemas.microsoft.com/office/drawing/2014/main" id="{477C03C4-54B5-8C4C-A26C-17906F6B3965}"/>
              </a:ext>
            </a:extLst>
          </p:cNvPr>
          <p:cNvSpPr>
            <a:spLocks noChangeArrowheads="1"/>
          </p:cNvSpPr>
          <p:nvPr/>
        </p:nvSpPr>
        <p:spPr bwMode="auto">
          <a:xfrm>
            <a:off x="9120188" y="2492375"/>
            <a:ext cx="1008062" cy="2376488"/>
          </a:xfrm>
          <a:prstGeom prst="roundRect">
            <a:avLst>
              <a:gd name="adj" fmla="val 16667"/>
            </a:avLst>
          </a:prstGeom>
          <a:noFill/>
          <a:ln w="50800">
            <a:solidFill>
              <a:srgbClr val="3366FF"/>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ja-JP" altLang="en-US">
              <a:solidFill>
                <a:schemeClr val="lt1"/>
              </a:solidFill>
              <a:latin typeface="+mn-lt"/>
              <a:ea typeface="+mn-ea"/>
            </a:endParaRPr>
          </a:p>
        </p:txBody>
      </p:sp>
      <p:sp>
        <p:nvSpPr>
          <p:cNvPr id="32" name="テキスト ボックス 31">
            <a:extLst>
              <a:ext uri="{FF2B5EF4-FFF2-40B4-BE49-F238E27FC236}">
                <a16:creationId xmlns:a16="http://schemas.microsoft.com/office/drawing/2014/main" id="{6533FDEE-90F8-5546-AE15-E50BC78C751C}"/>
              </a:ext>
            </a:extLst>
          </p:cNvPr>
          <p:cNvSpPr txBox="1">
            <a:spLocks noChangeArrowheads="1"/>
          </p:cNvSpPr>
          <p:nvPr/>
        </p:nvSpPr>
        <p:spPr bwMode="auto">
          <a:xfrm>
            <a:off x="6157913" y="3706813"/>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1800">
                <a:latin typeface="ＭＳ ゴシック" panose="020B0609070205080204" pitchFamily="49" charset="-128"/>
                <a:ea typeface="ＭＳ ゴシック" panose="020B0609070205080204" pitchFamily="49" charset="-128"/>
              </a:rPr>
              <a:t>5%</a:t>
            </a:r>
            <a:r>
              <a:rPr lang="ja-JP" altLang="en-US" sz="1800">
                <a:latin typeface="ＭＳ ゴシック" panose="020B0609070205080204" pitchFamily="49" charset="-128"/>
                <a:ea typeface="ＭＳ ゴシック" panose="020B0609070205080204" pitchFamily="49" charset="-128"/>
              </a:rPr>
              <a:t>未満</a:t>
            </a:r>
            <a:endParaRPr lang="ja-JP" altLang="en-US" sz="1800">
              <a:ea typeface="ＭＳ ゴシック" panose="020B0609070205080204" pitchFamily="49" charset="-128"/>
            </a:endParaRPr>
          </a:p>
        </p:txBody>
      </p:sp>
      <p:pic>
        <p:nvPicPr>
          <p:cNvPr id="9247" name="Picture 31">
            <a:extLst>
              <a:ext uri="{FF2B5EF4-FFF2-40B4-BE49-F238E27FC236}">
                <a16:creationId xmlns:a16="http://schemas.microsoft.com/office/drawing/2014/main" id="{2FAC23A5-D35E-F84E-A0D0-B319796EE8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18588" y="3344863"/>
            <a:ext cx="1223962" cy="60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61" name="スライド番号プレースホルダー 7">
            <a:extLst>
              <a:ext uri="{FF2B5EF4-FFF2-40B4-BE49-F238E27FC236}">
                <a16:creationId xmlns:a16="http://schemas.microsoft.com/office/drawing/2014/main" id="{F00AC5A9-74EB-3446-B3DF-7B0363A31B7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F8D945D-7D39-3B4C-8A2E-1E45F81FB5C5}" type="slidenum">
              <a:rPr lang="ja-JP" altLang="en-US" sz="1200" smtClean="0">
                <a:solidFill>
                  <a:srgbClr val="898989"/>
                </a:solidFill>
              </a:rPr>
              <a:pPr>
                <a:spcBef>
                  <a:spcPct val="0"/>
                </a:spcBef>
                <a:buFontTx/>
                <a:buNone/>
              </a:pPr>
              <a:t>4</a:t>
            </a:fld>
            <a:endParaRPr lang="ja-JP"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6" presetClass="entr" presetSubtype="21"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barn(inVertical)">
                                      <p:cBhvr>
                                        <p:cTn id="73" dur="500"/>
                                        <p:tgtEl>
                                          <p:spTgt spid="32"/>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arn(inVertical)">
                                      <p:cBhvr>
                                        <p:cTn id="76" dur="500"/>
                                        <p:tgtEl>
                                          <p:spTgt spid="2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inVertical)">
                                      <p:cBhvr>
                                        <p:cTn id="81" dur="500"/>
                                        <p:tgtEl>
                                          <p:spTgt spid="3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nodeType="clickEffect">
                                  <p:stCondLst>
                                    <p:cond delay="0"/>
                                  </p:stCondLst>
                                  <p:childTnLst>
                                    <p:set>
                                      <p:cBhvr>
                                        <p:cTn id="85" dur="1" fill="hold">
                                          <p:stCondLst>
                                            <p:cond delay="0"/>
                                          </p:stCondLst>
                                        </p:cTn>
                                        <p:tgtEl>
                                          <p:spTgt spid="9247"/>
                                        </p:tgtEl>
                                        <p:attrNameLst>
                                          <p:attrName>style.visibility</p:attrName>
                                        </p:attrNameLst>
                                      </p:cBhvr>
                                      <p:to>
                                        <p:strVal val="visible"/>
                                      </p:to>
                                    </p:set>
                                    <p:animEffect transition="in" filter="barn(inVertical)">
                                      <p:cBhvr>
                                        <p:cTn id="86" dur="500"/>
                                        <p:tgtEl>
                                          <p:spTgt spid="9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p:bldP spid="24" grpId="0"/>
      <p:bldP spid="25" grpId="0"/>
      <p:bldP spid="4" grpId="0"/>
      <p:bldP spid="27" grpId="0"/>
      <p:bldP spid="28" grpId="0"/>
      <p:bldP spid="29" grpId="0"/>
      <p:bldP spid="30"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a:extLst>
              <a:ext uri="{FF2B5EF4-FFF2-40B4-BE49-F238E27FC236}">
                <a16:creationId xmlns:a16="http://schemas.microsoft.com/office/drawing/2014/main" id="{38213D77-50B9-2144-9466-D3D9C0EB0760}"/>
              </a:ext>
            </a:extLst>
          </p:cNvPr>
          <p:cNvSpPr>
            <a:spLocks noGrp="1"/>
          </p:cNvSpPr>
          <p:nvPr>
            <p:ph type="title"/>
          </p:nvPr>
        </p:nvSpPr>
        <p:spPr/>
        <p:txBody>
          <a:bodyPr/>
          <a:lstStyle/>
          <a:p>
            <a:r>
              <a:rPr lang="ja-JP" altLang="en-US"/>
              <a:t>ラインケアの定義の再確認</a:t>
            </a:r>
          </a:p>
        </p:txBody>
      </p:sp>
      <p:graphicFrame>
        <p:nvGraphicFramePr>
          <p:cNvPr id="5" name="コンテンツ プレースホルダ 4">
            <a:extLst>
              <a:ext uri="{FF2B5EF4-FFF2-40B4-BE49-F238E27FC236}">
                <a16:creationId xmlns:a16="http://schemas.microsoft.com/office/drawing/2014/main" id="{7FAC354D-97BE-8740-9A91-14A1D45C5B9C}"/>
              </a:ext>
            </a:extLst>
          </p:cNvPr>
          <p:cNvGraphicFramePr>
            <a:graphicFrameLocks noGrp="1"/>
          </p:cNvGraphicFramePr>
          <p:nvPr>
            <p:ph idx="1"/>
          </p:nvPr>
        </p:nvGraphicFramePr>
        <p:xfrm>
          <a:off x="609600" y="1600200"/>
          <a:ext cx="10972800" cy="4641850"/>
        </p:xfrm>
        <a:graphic>
          <a:graphicData uri="http://schemas.openxmlformats.org/drawingml/2006/table">
            <a:tbl>
              <a:tblPr/>
              <a:tblGrid>
                <a:gridCol w="5751969">
                  <a:extLst>
                    <a:ext uri="{9D8B030D-6E8A-4147-A177-3AD203B41FA5}">
                      <a16:colId xmlns:a16="http://schemas.microsoft.com/office/drawing/2014/main" val="20000"/>
                    </a:ext>
                  </a:extLst>
                </a:gridCol>
                <a:gridCol w="5220831">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itchFamily="34" charset="0"/>
                          <a:ea typeface="ＭＳ Ｐゴシック" pitchFamily="50" charset="-128"/>
                        </a:rPr>
                        <a:t>“業務的”健康管理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itchFamily="34" charset="0"/>
                          <a:ea typeface="ＭＳ Ｐゴシック" pitchFamily="50" charset="-128"/>
                        </a:rPr>
                        <a:t>“医療的”健康管理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052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上司は</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部下の「業務」を</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ケアする</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＝ラインマネジメントケア</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対象</a:t>
                      </a:r>
                      <a:r>
                        <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rPr>
                        <a:t>→</a:t>
                      </a: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業務</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上司は</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部下の「メンタル」を</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ケアする</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＝ラインメンタルケア</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対象</a:t>
                      </a:r>
                      <a:r>
                        <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rPr>
                        <a:t>→</a:t>
                      </a: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病気</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20493" name="スライド番号プレースホルダー 2">
            <a:extLst>
              <a:ext uri="{FF2B5EF4-FFF2-40B4-BE49-F238E27FC236}">
                <a16:creationId xmlns:a16="http://schemas.microsoft.com/office/drawing/2014/main" id="{D832776E-1060-D243-AEAF-6E7FCBE1E7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5223469-2282-5848-BE21-0DBD2E3D85A9}" type="slidenum">
              <a:rPr lang="ja-JP" altLang="en-US" sz="1200" smtClean="0"/>
              <a:pPr>
                <a:spcBef>
                  <a:spcPct val="0"/>
                </a:spcBef>
                <a:buFontTx/>
                <a:buNone/>
              </a:pPr>
              <a:t>5</a:t>
            </a:fld>
            <a:endParaRPr lang="ja-JP" altLang="en-US"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a:extLst>
              <a:ext uri="{FF2B5EF4-FFF2-40B4-BE49-F238E27FC236}">
                <a16:creationId xmlns:a16="http://schemas.microsoft.com/office/drawing/2014/main" id="{431CF6C8-B3EA-5547-AB0C-217DF152A815}"/>
              </a:ext>
            </a:extLst>
          </p:cNvPr>
          <p:cNvSpPr>
            <a:spLocks noGrp="1"/>
          </p:cNvSpPr>
          <p:nvPr>
            <p:ph type="title"/>
          </p:nvPr>
        </p:nvSpPr>
        <p:spPr/>
        <p:txBody>
          <a:bodyPr/>
          <a:lstStyle/>
          <a:p>
            <a:r>
              <a:rPr lang="en-US" altLang="ja-JP"/>
              <a:t>Q.</a:t>
            </a:r>
            <a:r>
              <a:rPr lang="ja-JP" altLang="en-US"/>
              <a:t>気付きと初期対応</a:t>
            </a:r>
          </a:p>
        </p:txBody>
      </p:sp>
      <p:graphicFrame>
        <p:nvGraphicFramePr>
          <p:cNvPr id="5" name="コンテンツ プレースホルダ 4">
            <a:extLst>
              <a:ext uri="{FF2B5EF4-FFF2-40B4-BE49-F238E27FC236}">
                <a16:creationId xmlns:a16="http://schemas.microsoft.com/office/drawing/2014/main" id="{40AE6723-1371-5C47-B32F-1F9416D3639A}"/>
              </a:ext>
            </a:extLst>
          </p:cNvPr>
          <p:cNvGraphicFramePr>
            <a:graphicFrameLocks noGrp="1"/>
          </p:cNvGraphicFramePr>
          <p:nvPr>
            <p:ph idx="1"/>
          </p:nvPr>
        </p:nvGraphicFramePr>
        <p:xfrm>
          <a:off x="609600" y="1600200"/>
          <a:ext cx="11031538" cy="4641850"/>
        </p:xfrm>
        <a:graphic>
          <a:graphicData uri="http://schemas.openxmlformats.org/drawingml/2006/table">
            <a:tbl>
              <a:tblPr/>
              <a:tblGrid>
                <a:gridCol w="5671513">
                  <a:extLst>
                    <a:ext uri="{9D8B030D-6E8A-4147-A177-3AD203B41FA5}">
                      <a16:colId xmlns:a16="http://schemas.microsoft.com/office/drawing/2014/main" val="20000"/>
                    </a:ext>
                  </a:extLst>
                </a:gridCol>
                <a:gridCol w="5360025">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itchFamily="34" charset="0"/>
                          <a:ea typeface="ＭＳ Ｐゴシック" pitchFamily="50" charset="-128"/>
                        </a:rPr>
                        <a:t>“業務的”健康管理</a:t>
                      </a:r>
                    </a:p>
                  </a:txBody>
                  <a:tcPr marL="91444" marR="914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itchFamily="34" charset="0"/>
                          <a:ea typeface="ＭＳ Ｐゴシック" pitchFamily="50" charset="-128"/>
                        </a:rPr>
                        <a:t>“医療的”健康管理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052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業務上の支障</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勤怠の乱れ</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rPr>
                        <a:t>→</a:t>
                      </a: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業務上の指導</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（改善しなければ、人事・産業医と連携）</a:t>
                      </a:r>
                    </a:p>
                  </a:txBody>
                  <a:tcPr marL="91444" marR="914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精神的疲弊</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服装の乱れ</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視線を合さない</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rPr>
                        <a:t>→</a:t>
                      </a: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メンタルのケア？</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素人が何をやる？</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悪くなったら？</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22541" name="スライド番号プレースホルダー 2">
            <a:extLst>
              <a:ext uri="{FF2B5EF4-FFF2-40B4-BE49-F238E27FC236}">
                <a16:creationId xmlns:a16="http://schemas.microsoft.com/office/drawing/2014/main" id="{7103D0F3-A94C-BA4A-90D0-802373DA92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2B31C5F-E356-7C4F-8BFD-34C70B958029}" type="slidenum">
              <a:rPr lang="ja-JP" altLang="en-US" sz="1200" smtClean="0"/>
              <a:pPr>
                <a:spcBef>
                  <a:spcPct val="0"/>
                </a:spcBef>
                <a:buFontTx/>
                <a:buNone/>
              </a:pPr>
              <a:t>6</a:t>
            </a:fld>
            <a:endParaRPr lang="ja-JP" altLang="en-US"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a:extLst>
              <a:ext uri="{FF2B5EF4-FFF2-40B4-BE49-F238E27FC236}">
                <a16:creationId xmlns:a16="http://schemas.microsoft.com/office/drawing/2014/main" id="{7EFED674-CE8F-1E4E-9F92-46E01016FE04}"/>
              </a:ext>
            </a:extLst>
          </p:cNvPr>
          <p:cNvSpPr>
            <a:spLocks noGrp="1"/>
          </p:cNvSpPr>
          <p:nvPr>
            <p:ph type="title"/>
          </p:nvPr>
        </p:nvSpPr>
        <p:spPr/>
        <p:txBody>
          <a:bodyPr/>
          <a:lstStyle/>
          <a:p>
            <a:r>
              <a:rPr lang="en-US" altLang="ja-JP"/>
              <a:t>Q.</a:t>
            </a:r>
            <a:r>
              <a:rPr lang="ja-JP" altLang="en-US"/>
              <a:t>どんな配慮や対応が望ましいか</a:t>
            </a:r>
          </a:p>
        </p:txBody>
      </p:sp>
      <p:graphicFrame>
        <p:nvGraphicFramePr>
          <p:cNvPr id="5" name="コンテンツ プレースホルダ 4">
            <a:extLst>
              <a:ext uri="{FF2B5EF4-FFF2-40B4-BE49-F238E27FC236}">
                <a16:creationId xmlns:a16="http://schemas.microsoft.com/office/drawing/2014/main" id="{E7096E49-7759-A547-BB36-8DA3F54FBBBF}"/>
              </a:ext>
            </a:extLst>
          </p:cNvPr>
          <p:cNvGraphicFramePr>
            <a:graphicFrameLocks noGrp="1"/>
          </p:cNvGraphicFramePr>
          <p:nvPr>
            <p:ph idx="1"/>
          </p:nvPr>
        </p:nvGraphicFramePr>
        <p:xfrm>
          <a:off x="609600" y="1600200"/>
          <a:ext cx="10972800" cy="4641850"/>
        </p:xfrm>
        <a:graphic>
          <a:graphicData uri="http://schemas.openxmlformats.org/drawingml/2006/table">
            <a:tbl>
              <a:tblPr/>
              <a:tblGrid>
                <a:gridCol w="5641315">
                  <a:extLst>
                    <a:ext uri="{9D8B030D-6E8A-4147-A177-3AD203B41FA5}">
                      <a16:colId xmlns:a16="http://schemas.microsoft.com/office/drawing/2014/main" val="20000"/>
                    </a:ext>
                  </a:extLst>
                </a:gridCol>
                <a:gridCol w="5331485">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a:ln>
                            <a:noFill/>
                          </a:ln>
                          <a:solidFill>
                            <a:srgbClr val="FFFFFF"/>
                          </a:solidFill>
                          <a:effectLst/>
                          <a:latin typeface="Calibri" pitchFamily="34" charset="0"/>
                          <a:ea typeface="ＭＳ Ｐゴシック" pitchFamily="50" charset="-128"/>
                        </a:rPr>
                        <a:t>“業務的”健康管理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itchFamily="34" charset="0"/>
                          <a:ea typeface="ＭＳ Ｐゴシック" pitchFamily="50" charset="-128"/>
                        </a:rPr>
                        <a:t>“医療的”健康管理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052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決められた配慮のみ</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を行う</a:t>
                      </a: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Calibri" pitchFamily="34" charset="0"/>
                          <a:ea typeface="ＭＳ Ｐゴシック" pitchFamily="50" charset="-128"/>
                        </a:rPr>
                        <a:t>社員間の公平に配慮</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主治医や本人に尋ねる</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極めて個別的かつ</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不公平感を生み出す</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24589" name="スライド番号プレースホルダー 2">
            <a:extLst>
              <a:ext uri="{FF2B5EF4-FFF2-40B4-BE49-F238E27FC236}">
                <a16:creationId xmlns:a16="http://schemas.microsoft.com/office/drawing/2014/main" id="{2D5AA9F6-E03A-2C48-83A1-B9708C77D8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A28C8F6-2F83-7749-8F41-700B61B295D8}" type="slidenum">
              <a:rPr lang="ja-JP" altLang="en-US" sz="1200" smtClean="0"/>
              <a:pPr>
                <a:spcBef>
                  <a:spcPct val="0"/>
                </a:spcBef>
                <a:buFontTx/>
                <a:buNone/>
              </a:pPr>
              <a:t>7</a:t>
            </a:fld>
            <a:endParaRPr lang="ja-JP" altLang="en-US"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a:extLst>
              <a:ext uri="{FF2B5EF4-FFF2-40B4-BE49-F238E27FC236}">
                <a16:creationId xmlns:a16="http://schemas.microsoft.com/office/drawing/2014/main" id="{D24137F6-8C9C-5E46-9AD0-C051006031EC}"/>
              </a:ext>
            </a:extLst>
          </p:cNvPr>
          <p:cNvSpPr>
            <a:spLocks noGrp="1"/>
          </p:cNvSpPr>
          <p:nvPr>
            <p:ph type="title"/>
          </p:nvPr>
        </p:nvSpPr>
        <p:spPr/>
        <p:txBody>
          <a:bodyPr/>
          <a:lstStyle/>
          <a:p>
            <a:r>
              <a:rPr lang="en-US" altLang="ja-JP"/>
              <a:t>Q.</a:t>
            </a:r>
            <a:r>
              <a:rPr lang="ja-JP" altLang="en-US"/>
              <a:t>上司の相談対応方法</a:t>
            </a:r>
          </a:p>
        </p:txBody>
      </p:sp>
      <p:graphicFrame>
        <p:nvGraphicFramePr>
          <p:cNvPr id="5" name="コンテンツ プレースホルダ 4">
            <a:extLst>
              <a:ext uri="{FF2B5EF4-FFF2-40B4-BE49-F238E27FC236}">
                <a16:creationId xmlns:a16="http://schemas.microsoft.com/office/drawing/2014/main" id="{E3EB560F-3861-854E-8A0E-65483C9216F9}"/>
              </a:ext>
            </a:extLst>
          </p:cNvPr>
          <p:cNvGraphicFramePr>
            <a:graphicFrameLocks noGrp="1"/>
          </p:cNvGraphicFramePr>
          <p:nvPr>
            <p:ph idx="1"/>
          </p:nvPr>
        </p:nvGraphicFramePr>
        <p:xfrm>
          <a:off x="609600" y="1600200"/>
          <a:ext cx="10972800" cy="4641850"/>
        </p:xfrm>
        <a:graphic>
          <a:graphicData uri="http://schemas.openxmlformats.org/drawingml/2006/table">
            <a:tbl>
              <a:tblPr/>
              <a:tblGrid>
                <a:gridCol w="5641315">
                  <a:extLst>
                    <a:ext uri="{9D8B030D-6E8A-4147-A177-3AD203B41FA5}">
                      <a16:colId xmlns:a16="http://schemas.microsoft.com/office/drawing/2014/main" val="20000"/>
                    </a:ext>
                  </a:extLst>
                </a:gridCol>
                <a:gridCol w="5331485">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itchFamily="34" charset="0"/>
                          <a:ea typeface="ＭＳ Ｐゴシック" pitchFamily="50" charset="-128"/>
                        </a:rPr>
                        <a:t>“業務的”健康管理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itchFamily="34" charset="0"/>
                          <a:ea typeface="ＭＳ Ｐゴシック" pitchFamily="50" charset="-128"/>
                        </a:rPr>
                        <a:t>“医療的”健康管理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052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itchFamily="34" charset="0"/>
                          <a:ea typeface="ＭＳ Ｐゴシック" pitchFamily="50" charset="-128"/>
                        </a:rPr>
                        <a:t>業務上の問題点を指摘</a:t>
                      </a:r>
                      <a:endParaRPr kumimoji="1" lang="en-US" altLang="ja-JP" sz="3200" b="0" i="0" u="none" strike="noStrike" cap="none" normalizeH="0" baseline="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200" b="0" i="0" u="none" strike="noStrike" cap="none" normalizeH="0" baseline="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3200" b="0" i="0" u="none" strike="noStrike" cap="none" normalizeH="0" baseline="0">
                          <a:ln>
                            <a:noFill/>
                          </a:ln>
                          <a:solidFill>
                            <a:srgbClr val="000000"/>
                          </a:solidFill>
                          <a:effectLst/>
                          <a:latin typeface="Calibri" pitchFamily="34" charset="0"/>
                          <a:ea typeface="ＭＳ Ｐゴシック" pitchFamily="50" charset="-128"/>
                        </a:rPr>
                        <a:t>→</a:t>
                      </a:r>
                      <a:r>
                        <a:rPr kumimoji="1" lang="ja-JP" altLang="en-US" sz="3200" b="0" i="0" u="none" strike="noStrike" cap="none" normalizeH="0" baseline="0">
                          <a:ln>
                            <a:noFill/>
                          </a:ln>
                          <a:solidFill>
                            <a:srgbClr val="000000"/>
                          </a:solidFill>
                          <a:effectLst/>
                          <a:latin typeface="Calibri" pitchFamily="34" charset="0"/>
                          <a:ea typeface="ＭＳ Ｐゴシック" pitchFamily="50" charset="-128"/>
                        </a:rPr>
                        <a:t>改善のための</a:t>
                      </a:r>
                      <a:endParaRPr kumimoji="1" lang="en-US" altLang="ja-JP" sz="3200" b="0" i="0" u="none" strike="noStrike" cap="none" normalizeH="0" baseline="0">
                        <a:ln>
                          <a:noFill/>
                        </a:ln>
                        <a:solidFill>
                          <a:srgbClr val="000000"/>
                        </a:solidFill>
                        <a:effectLst/>
                        <a:latin typeface="Calibri"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itchFamily="34" charset="0"/>
                          <a:ea typeface="ＭＳ Ｐゴシック" pitchFamily="50" charset="-128"/>
                        </a:rPr>
                        <a:t>助言や指導を行う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体調や症状を尋ねる</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rPr>
                        <a:t>→</a:t>
                      </a: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切り出しは良いが、</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そこから先はどうして</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良いかわからない</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26637" name="スライド番号プレースホルダー 2">
            <a:extLst>
              <a:ext uri="{FF2B5EF4-FFF2-40B4-BE49-F238E27FC236}">
                <a16:creationId xmlns:a16="http://schemas.microsoft.com/office/drawing/2014/main" id="{71928406-AEC9-7745-B5CD-4D94ED0656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4A0C66E-4FAF-714A-B985-9D3B0C1F751C}" type="slidenum">
              <a:rPr lang="ja-JP" altLang="en-US" sz="1200" smtClean="0"/>
              <a:pPr>
                <a:spcBef>
                  <a:spcPct val="0"/>
                </a:spcBef>
                <a:buFontTx/>
                <a:buNone/>
              </a:pPr>
              <a:t>8</a:t>
            </a:fld>
            <a:endParaRPr lang="ja-JP" alt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a:extLst>
              <a:ext uri="{FF2B5EF4-FFF2-40B4-BE49-F238E27FC236}">
                <a16:creationId xmlns:a16="http://schemas.microsoft.com/office/drawing/2014/main" id="{EB9C51B0-E673-CC42-B995-5E7FEDB29504}"/>
              </a:ext>
            </a:extLst>
          </p:cNvPr>
          <p:cNvSpPr>
            <a:spLocks noGrp="1"/>
          </p:cNvSpPr>
          <p:nvPr>
            <p:ph type="title"/>
          </p:nvPr>
        </p:nvSpPr>
        <p:spPr/>
        <p:txBody>
          <a:bodyPr/>
          <a:lstStyle/>
          <a:p>
            <a:r>
              <a:rPr lang="en-US" altLang="ja-JP"/>
              <a:t>Q.</a:t>
            </a:r>
            <a:r>
              <a:rPr lang="ja-JP" altLang="en-US"/>
              <a:t>上司の通常の労務管理下</a:t>
            </a:r>
            <a:br>
              <a:rPr lang="en-US" altLang="ja-JP"/>
            </a:br>
            <a:r>
              <a:rPr lang="ja-JP" altLang="en-US"/>
              <a:t>では働けないとき（＝難渋事例）</a:t>
            </a:r>
          </a:p>
        </p:txBody>
      </p:sp>
      <p:graphicFrame>
        <p:nvGraphicFramePr>
          <p:cNvPr id="5" name="コンテンツ プレースホルダ 4">
            <a:extLst>
              <a:ext uri="{FF2B5EF4-FFF2-40B4-BE49-F238E27FC236}">
                <a16:creationId xmlns:a16="http://schemas.microsoft.com/office/drawing/2014/main" id="{2595840C-36AB-E546-966D-98CC5724711A}"/>
              </a:ext>
            </a:extLst>
          </p:cNvPr>
          <p:cNvGraphicFramePr>
            <a:graphicFrameLocks noGrp="1"/>
          </p:cNvGraphicFramePr>
          <p:nvPr>
            <p:ph idx="1"/>
          </p:nvPr>
        </p:nvGraphicFramePr>
        <p:xfrm>
          <a:off x="609600" y="1600200"/>
          <a:ext cx="10972800" cy="4641850"/>
        </p:xfrm>
        <a:graphic>
          <a:graphicData uri="http://schemas.openxmlformats.org/drawingml/2006/table">
            <a:tbl>
              <a:tblPr/>
              <a:tblGrid>
                <a:gridCol w="5641315">
                  <a:extLst>
                    <a:ext uri="{9D8B030D-6E8A-4147-A177-3AD203B41FA5}">
                      <a16:colId xmlns:a16="http://schemas.microsoft.com/office/drawing/2014/main" val="20000"/>
                    </a:ext>
                  </a:extLst>
                </a:gridCol>
                <a:gridCol w="5331485">
                  <a:extLst>
                    <a:ext uri="{9D8B030D-6E8A-4147-A177-3AD203B41FA5}">
                      <a16:colId xmlns:a16="http://schemas.microsoft.com/office/drawing/2014/main" val="20001"/>
                    </a:ext>
                  </a:extLst>
                </a:gridCol>
              </a:tblGrid>
              <a:tr h="9366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itchFamily="34" charset="0"/>
                          <a:ea typeface="ＭＳ Ｐゴシック" pitchFamily="50" charset="-128"/>
                        </a:rPr>
                        <a:t>“業務的”健康管理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600" b="1" i="0" u="none" strike="noStrike" cap="none" normalizeH="0" baseline="0">
                          <a:ln>
                            <a:noFill/>
                          </a:ln>
                          <a:solidFill>
                            <a:srgbClr val="FFFFFF"/>
                          </a:solidFill>
                          <a:effectLst/>
                          <a:latin typeface="Calibri" pitchFamily="34" charset="0"/>
                          <a:ea typeface="ＭＳ Ｐゴシック" pitchFamily="50" charset="-128"/>
                        </a:rPr>
                        <a:t>“医療的”健康管理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05225">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a:ln>
                            <a:noFill/>
                          </a:ln>
                          <a:solidFill>
                            <a:srgbClr val="000000"/>
                          </a:solidFill>
                          <a:effectLst/>
                          <a:latin typeface="Calibri" pitchFamily="34" charset="0"/>
                          <a:ea typeface="ＭＳ Ｐゴシック" pitchFamily="50" charset="-128"/>
                        </a:rPr>
                        <a:t>療養</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配慮（業務軽減）</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・周囲が支援をして</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就業を継続させる</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上司の手がかかる上に</a:t>
                      </a:r>
                      <a:endParaRPr kumimoji="1" lang="en-US" altLang="ja-JP" sz="3200" b="0" i="0" u="none" strike="noStrike" cap="none" normalizeH="0" baseline="0" dirty="0">
                        <a:ln>
                          <a:noFill/>
                        </a:ln>
                        <a:solidFill>
                          <a:srgbClr val="000000"/>
                        </a:solidFill>
                        <a:effectLst/>
                        <a:latin typeface="Arial" pitchFamily="34"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Arial" pitchFamily="34" charset="0"/>
                          <a:ea typeface="ＭＳ Ｐゴシック" pitchFamily="50" charset="-128"/>
                        </a:rPr>
                        <a:t>悩みが尽きない</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bl>
          </a:graphicData>
        </a:graphic>
      </p:graphicFrame>
      <p:sp>
        <p:nvSpPr>
          <p:cNvPr id="28685" name="スライド番号プレースホルダー 2">
            <a:extLst>
              <a:ext uri="{FF2B5EF4-FFF2-40B4-BE49-F238E27FC236}">
                <a16:creationId xmlns:a16="http://schemas.microsoft.com/office/drawing/2014/main" id="{70447D45-2F17-3B4C-828E-AA12A75AFB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E263F01-22CD-414A-9A37-98A9E1A7CA08}" type="slidenum">
              <a:rPr lang="ja-JP" altLang="en-US" sz="1200" smtClean="0"/>
              <a:pPr>
                <a:spcBef>
                  <a:spcPct val="0"/>
                </a:spcBef>
                <a:buFontTx/>
                <a:buNone/>
              </a:pPr>
              <a:t>9</a:t>
            </a:fld>
            <a:endParaRPr lang="ja-JP" altLang="en-US" sz="120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2492</Words>
  <Application>Microsoft Macintosh PowerPoint</Application>
  <PresentationFormat>Widescreen</PresentationFormat>
  <Paragraphs>313</Paragraphs>
  <Slides>33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ＭＳ ゴシック</vt:lpstr>
      <vt:lpstr>Arial</vt:lpstr>
      <vt:lpstr>Calibri</vt:lpstr>
      <vt:lpstr>Office ​​テーマ</vt:lpstr>
      <vt:lpstr>メンタルヘルス対策</vt:lpstr>
      <vt:lpstr>従来の「優しい」対応の結末</vt:lpstr>
      <vt:lpstr>「優しい」対応の問題点</vt:lpstr>
      <vt:lpstr>業務遂行レベルに着目した対応結果</vt:lpstr>
      <vt:lpstr>ラインケアの定義の再確認</vt:lpstr>
      <vt:lpstr>Q.気付きと初期対応</vt:lpstr>
      <vt:lpstr>Q.どんな配慮や対応が望ましいか</vt:lpstr>
      <vt:lpstr>Q.上司の相談対応方法</vt:lpstr>
      <vt:lpstr>Q.上司の通常の労務管理下 では働けないとき（＝難渋事例）</vt:lpstr>
      <vt:lpstr>Q.本人の意志をどこまで尊重するか</vt:lpstr>
      <vt:lpstr>大原則：職場は働く場所である</vt:lpstr>
      <vt:lpstr>第一原則</vt:lpstr>
      <vt:lpstr>就業規則に見る第一原則</vt:lpstr>
      <vt:lpstr>第二原則</vt:lpstr>
      <vt:lpstr>就業規則に見る第二原則</vt:lpstr>
      <vt:lpstr>第三原則</vt:lpstr>
      <vt:lpstr>就業規則に見る第三原則</vt:lpstr>
      <vt:lpstr>対応のエッセンスは</vt:lpstr>
      <vt:lpstr>ある臨床医の言葉</vt:lpstr>
      <vt:lpstr>私傷病による不完全な労務提供への対応</vt:lpstr>
      <vt:lpstr>会社は診断書に拘束されるのか</vt:lpstr>
      <vt:lpstr>責任の所在</vt:lpstr>
      <vt:lpstr>PowerPoint Presentation</vt:lpstr>
      <vt:lpstr>遅刻・早退、欠勤と懲戒</vt:lpstr>
      <vt:lpstr>PowerPoint Presentation</vt:lpstr>
      <vt:lpstr>疑問：少し、厳しいのでは？ 病気があっても職場がしばらく支援すれば良くなって働けるようになるのでは？</vt:lpstr>
      <vt:lpstr>PowerPoint Presentation</vt:lpstr>
      <vt:lpstr>PowerPoint Presentation</vt:lpstr>
      <vt:lpstr>つまり</vt:lpstr>
      <vt:lpstr>経験すれば、精神科医も。。。</vt:lpstr>
      <vt:lpstr>「復職の時期　見極めて」</vt:lpstr>
      <vt:lpstr>ラインケアの再定義が必要</vt:lpstr>
      <vt:lpstr>最後に</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３．メンタルヘルス対策</dc:title>
  <dc:creator>Soshi</dc:creator>
  <cp:lastModifiedBy>Takao Soshi</cp:lastModifiedBy>
  <cp:revision>18</cp:revision>
  <dcterms:created xsi:type="dcterms:W3CDTF">2017-09-17T03:05:03Z</dcterms:created>
  <dcterms:modified xsi:type="dcterms:W3CDTF">2022-04-14T01:14:15Z</dcterms:modified>
</cp:coreProperties>
</file>